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4"/>
  </p:sldMasterIdLst>
  <p:notesMasterIdLst>
    <p:notesMasterId r:id="rId33"/>
  </p:notesMasterIdLst>
  <p:handoutMasterIdLst>
    <p:handoutMasterId r:id="rId34"/>
  </p:handoutMasterIdLst>
  <p:sldIdLst>
    <p:sldId id="256" r:id="rId5"/>
    <p:sldId id="257" r:id="rId6"/>
    <p:sldId id="260" r:id="rId7"/>
    <p:sldId id="258" r:id="rId8"/>
    <p:sldId id="259" r:id="rId9"/>
    <p:sldId id="275" r:id="rId10"/>
    <p:sldId id="276" r:id="rId11"/>
    <p:sldId id="291" r:id="rId12"/>
    <p:sldId id="292" r:id="rId13"/>
    <p:sldId id="293" r:id="rId14"/>
    <p:sldId id="294" r:id="rId15"/>
    <p:sldId id="302" r:id="rId16"/>
    <p:sldId id="303" r:id="rId17"/>
    <p:sldId id="304" r:id="rId18"/>
    <p:sldId id="296" r:id="rId19"/>
    <p:sldId id="282" r:id="rId20"/>
    <p:sldId id="263" r:id="rId21"/>
    <p:sldId id="269" r:id="rId22"/>
    <p:sldId id="270" r:id="rId23"/>
    <p:sldId id="271" r:id="rId24"/>
    <p:sldId id="272" r:id="rId25"/>
    <p:sldId id="273" r:id="rId26"/>
    <p:sldId id="274" r:id="rId27"/>
    <p:sldId id="262" r:id="rId28"/>
    <p:sldId id="265" r:id="rId29"/>
    <p:sldId id="266" r:id="rId30"/>
    <p:sldId id="268" r:id="rId31"/>
    <p:sldId id="305" r:id="rId32"/>
  </p:sldIdLst>
  <p:sldSz cx="12198350" cy="6858000"/>
  <p:notesSz cx="6858000" cy="9144000"/>
  <p:embeddedFontLst>
    <p:embeddedFont>
      <p:font typeface="Minion" panose="020B0604020202020204"/>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custDataLst>
    <p:tags r:id="rId47"/>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95EC69-E16F-F146-BECC-DA031B31DE55}">
          <p14:sldIdLst>
            <p14:sldId id="256"/>
          </p14:sldIdLst>
        </p14:section>
        <p14:section name="News Recommenders" id="{9636D590-3285-984D-B93F-BEDE600C2FAD}">
          <p14:sldIdLst>
            <p14:sldId id="257"/>
            <p14:sldId id="260"/>
            <p14:sldId id="258"/>
            <p14:sldId id="259"/>
            <p14:sldId id="275"/>
            <p14:sldId id="276"/>
            <p14:sldId id="291"/>
            <p14:sldId id="292"/>
            <p14:sldId id="293"/>
            <p14:sldId id="294"/>
            <p14:sldId id="302"/>
            <p14:sldId id="303"/>
            <p14:sldId id="304"/>
            <p14:sldId id="296"/>
            <p14:sldId id="282"/>
          </p14:sldIdLst>
        </p14:section>
        <p14:section name="Conversational Agents" id="{FE24DBE4-E080-C54F-9C1E-97B1EED3DC4F}">
          <p14:sldIdLst>
            <p14:sldId id="263"/>
            <p14:sldId id="269"/>
            <p14:sldId id="270"/>
            <p14:sldId id="271"/>
            <p14:sldId id="272"/>
            <p14:sldId id="273"/>
            <p14:sldId id="274"/>
            <p14:sldId id="262"/>
            <p14:sldId id="265"/>
            <p14:sldId id="266"/>
            <p14:sldId id="268"/>
            <p14:sldId id="305"/>
          </p14:sldIdLst>
        </p14:section>
      </p14:sectionLst>
    </p:ex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755D8D-2747-9E4C-BEEA-82877F0B693C}" v="43" dt="2024-03-06T22:25:39.2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8" autoAdjust="0"/>
    <p:restoredTop sz="96286"/>
  </p:normalViewPr>
  <p:slideViewPr>
    <p:cSldViewPr>
      <p:cViewPr>
        <p:scale>
          <a:sx n="76" d="100"/>
          <a:sy n="76" d="100"/>
        </p:scale>
        <p:origin x="296" y="1288"/>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CAs</a:t>
            </a:r>
            <a:r>
              <a:rPr lang="en-GB" baseline="0"/>
              <a:t> - Virtual Assistants – Smart speakers ³ </a:t>
            </a:r>
            <a:r>
              <a:rPr lang="en-GB"/>
              <a:t>usage per year</a:t>
            </a:r>
          </a:p>
        </c:rich>
      </c:tx>
      <c:layout>
        <c:manualLayout>
          <c:xMode val="edge"/>
          <c:yMode val="edge"/>
          <c:x val="0.11013556025853687"/>
          <c:y val="3.3522360734387817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NL"/>
        </a:p>
      </c:txPr>
    </c:title>
    <c:autoTitleDeleted val="0"/>
    <c:plotArea>
      <c:layout/>
      <c:barChart>
        <c:barDir val="col"/>
        <c:grouping val="clustered"/>
        <c:varyColors val="0"/>
        <c:ser>
          <c:idx val="0"/>
          <c:order val="0"/>
          <c:tx>
            <c:strRef>
              <c:f>Sheet1!$B$1</c:f>
              <c:strCache>
                <c:ptCount val="1"/>
                <c:pt idx="0">
                  <c:v>2018</c:v>
                </c:pt>
              </c:strCache>
            </c:strRef>
          </c:tx>
          <c:spPr>
            <a:solidFill>
              <a:schemeClr val="accent3">
                <a:shade val="58000"/>
              </a:schemeClr>
            </a:solidFill>
            <a:ln>
              <a:noFill/>
            </a:ln>
            <a:effectLst/>
          </c:spPr>
          <c:invertIfNegative val="0"/>
          <c:cat>
            <c:strRef>
              <c:f>Sheet1!$A$2:$A$5</c:f>
              <c:strCache>
                <c:ptCount val="4"/>
                <c:pt idx="0">
                  <c:v>Germany</c:v>
                </c:pt>
                <c:pt idx="1">
                  <c:v>UK</c:v>
                </c:pt>
                <c:pt idx="2">
                  <c:v>US</c:v>
                </c:pt>
                <c:pt idx="3">
                  <c:v>Netherlands</c:v>
                </c:pt>
              </c:strCache>
            </c:strRef>
          </c:cat>
          <c:val>
            <c:numRef>
              <c:f>Sheet1!$B$2:$B$5</c:f>
              <c:numCache>
                <c:formatCode>General</c:formatCode>
                <c:ptCount val="4"/>
                <c:pt idx="0">
                  <c:v>5</c:v>
                </c:pt>
                <c:pt idx="1">
                  <c:v>10</c:v>
                </c:pt>
                <c:pt idx="2">
                  <c:v>11</c:v>
                </c:pt>
              </c:numCache>
            </c:numRef>
          </c:val>
          <c:extLst>
            <c:ext xmlns:c16="http://schemas.microsoft.com/office/drawing/2014/chart" uri="{C3380CC4-5D6E-409C-BE32-E72D297353CC}">
              <c16:uniqueId val="{00000000-4766-6B44-8D1E-5315D71F9298}"/>
            </c:ext>
          </c:extLst>
        </c:ser>
        <c:ser>
          <c:idx val="1"/>
          <c:order val="1"/>
          <c:tx>
            <c:strRef>
              <c:f>Sheet1!$C$1</c:f>
              <c:strCache>
                <c:ptCount val="1"/>
                <c:pt idx="0">
                  <c:v>2019</c:v>
                </c:pt>
              </c:strCache>
            </c:strRef>
          </c:tx>
          <c:spPr>
            <a:solidFill>
              <a:schemeClr val="accent3">
                <a:shade val="86000"/>
              </a:schemeClr>
            </a:solidFill>
            <a:ln>
              <a:noFill/>
            </a:ln>
            <a:effectLst/>
          </c:spPr>
          <c:invertIfNegative val="0"/>
          <c:cat>
            <c:strRef>
              <c:f>Sheet1!$A$2:$A$5</c:f>
              <c:strCache>
                <c:ptCount val="4"/>
                <c:pt idx="0">
                  <c:v>Germany</c:v>
                </c:pt>
                <c:pt idx="1">
                  <c:v>UK</c:v>
                </c:pt>
                <c:pt idx="2">
                  <c:v>US</c:v>
                </c:pt>
                <c:pt idx="3">
                  <c:v>Netherlands</c:v>
                </c:pt>
              </c:strCache>
            </c:strRef>
          </c:cat>
          <c:val>
            <c:numRef>
              <c:f>Sheet1!$C$2:$C$5</c:f>
              <c:numCache>
                <c:formatCode>General</c:formatCode>
                <c:ptCount val="4"/>
                <c:pt idx="0">
                  <c:v>12</c:v>
                </c:pt>
                <c:pt idx="1">
                  <c:v>19</c:v>
                </c:pt>
                <c:pt idx="2">
                  <c:v>12</c:v>
                </c:pt>
                <c:pt idx="3">
                  <c:v>5</c:v>
                </c:pt>
              </c:numCache>
            </c:numRef>
          </c:val>
          <c:extLst>
            <c:ext xmlns:c16="http://schemas.microsoft.com/office/drawing/2014/chart" uri="{C3380CC4-5D6E-409C-BE32-E72D297353CC}">
              <c16:uniqueId val="{00000001-4766-6B44-8D1E-5315D71F9298}"/>
            </c:ext>
          </c:extLst>
        </c:ser>
        <c:ser>
          <c:idx val="2"/>
          <c:order val="2"/>
          <c:tx>
            <c:strRef>
              <c:f>Sheet1!$D$1</c:f>
              <c:strCache>
                <c:ptCount val="1"/>
                <c:pt idx="0">
                  <c:v>2020</c:v>
                </c:pt>
              </c:strCache>
            </c:strRef>
          </c:tx>
          <c:spPr>
            <a:solidFill>
              <a:schemeClr val="accent3">
                <a:tint val="86000"/>
              </a:schemeClr>
            </a:solidFill>
            <a:ln>
              <a:noFill/>
            </a:ln>
            <a:effectLst/>
          </c:spPr>
          <c:invertIfNegative val="0"/>
          <c:cat>
            <c:strRef>
              <c:f>Sheet1!$A$2:$A$5</c:f>
              <c:strCache>
                <c:ptCount val="4"/>
                <c:pt idx="0">
                  <c:v>Germany</c:v>
                </c:pt>
                <c:pt idx="1">
                  <c:v>UK</c:v>
                </c:pt>
                <c:pt idx="2">
                  <c:v>US</c:v>
                </c:pt>
                <c:pt idx="3">
                  <c:v>Netherlands</c:v>
                </c:pt>
              </c:strCache>
            </c:strRef>
          </c:cat>
          <c:val>
            <c:numRef>
              <c:f>Sheet1!$D$2:$D$5</c:f>
              <c:numCache>
                <c:formatCode>General</c:formatCode>
                <c:ptCount val="4"/>
                <c:pt idx="0">
                  <c:v>12</c:v>
                </c:pt>
                <c:pt idx="1">
                  <c:v>19</c:v>
                </c:pt>
                <c:pt idx="2">
                  <c:v>13</c:v>
                </c:pt>
              </c:numCache>
            </c:numRef>
          </c:val>
          <c:extLst>
            <c:ext xmlns:c16="http://schemas.microsoft.com/office/drawing/2014/chart" uri="{C3380CC4-5D6E-409C-BE32-E72D297353CC}">
              <c16:uniqueId val="{00000002-4766-6B44-8D1E-5315D71F9298}"/>
            </c:ext>
          </c:extLst>
        </c:ser>
        <c:ser>
          <c:idx val="3"/>
          <c:order val="3"/>
          <c:tx>
            <c:strRef>
              <c:f>Sheet1!$E$1</c:f>
              <c:strCache>
                <c:ptCount val="1"/>
                <c:pt idx="0">
                  <c:v>2021</c:v>
                </c:pt>
              </c:strCache>
            </c:strRef>
          </c:tx>
          <c:spPr>
            <a:solidFill>
              <a:schemeClr val="accent3">
                <a:tint val="58000"/>
              </a:schemeClr>
            </a:solidFill>
            <a:ln>
              <a:noFill/>
            </a:ln>
            <a:effectLst/>
          </c:spPr>
          <c:invertIfNegative val="0"/>
          <c:cat>
            <c:strRef>
              <c:f>Sheet1!$A$2:$A$5</c:f>
              <c:strCache>
                <c:ptCount val="4"/>
                <c:pt idx="0">
                  <c:v>Germany</c:v>
                </c:pt>
                <c:pt idx="1">
                  <c:v>UK</c:v>
                </c:pt>
                <c:pt idx="2">
                  <c:v>US</c:v>
                </c:pt>
                <c:pt idx="3">
                  <c:v>Netherlands</c:v>
                </c:pt>
              </c:strCache>
            </c:strRef>
          </c:cat>
          <c:val>
            <c:numRef>
              <c:f>Sheet1!$E$2:$E$5</c:f>
              <c:numCache>
                <c:formatCode>General</c:formatCode>
                <c:ptCount val="4"/>
                <c:pt idx="0">
                  <c:v>15</c:v>
                </c:pt>
                <c:pt idx="1">
                  <c:v>22</c:v>
                </c:pt>
                <c:pt idx="2">
                  <c:v>15</c:v>
                </c:pt>
                <c:pt idx="3">
                  <c:v>10</c:v>
                </c:pt>
              </c:numCache>
            </c:numRef>
          </c:val>
          <c:extLst>
            <c:ext xmlns:c16="http://schemas.microsoft.com/office/drawing/2014/chart" uri="{C3380CC4-5D6E-409C-BE32-E72D297353CC}">
              <c16:uniqueId val="{00000003-4766-6B44-8D1E-5315D71F9298}"/>
            </c:ext>
          </c:extLst>
        </c:ser>
        <c:dLbls>
          <c:showLegendKey val="0"/>
          <c:showVal val="0"/>
          <c:showCatName val="0"/>
          <c:showSerName val="0"/>
          <c:showPercent val="0"/>
          <c:showBubbleSize val="0"/>
        </c:dLbls>
        <c:gapWidth val="219"/>
        <c:overlap val="-27"/>
        <c:axId val="1738717679"/>
        <c:axId val="1739289935"/>
      </c:barChart>
      <c:catAx>
        <c:axId val="1738717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NL"/>
          </a:p>
        </c:txPr>
        <c:crossAx val="1739289935"/>
        <c:crosses val="autoZero"/>
        <c:auto val="1"/>
        <c:lblAlgn val="ctr"/>
        <c:lblOffset val="100"/>
        <c:noMultiLvlLbl val="0"/>
      </c:catAx>
      <c:valAx>
        <c:axId val="1739289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NL"/>
          </a:p>
        </c:txPr>
        <c:crossAx val="17387176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baseline="0">
                <a:solidFill>
                  <a:schemeClr val="bg1">
                    <a:lumMod val="50000"/>
                  </a:schemeClr>
                </a:solidFill>
                <a:latin typeface="+mn-lt"/>
                <a:ea typeface="+mn-ea"/>
                <a:cs typeface="+mn-cs"/>
              </a:defRPr>
            </a:pPr>
            <a:r>
              <a:rPr lang="en-GB" sz="1600" b="0">
                <a:solidFill>
                  <a:schemeClr val="bg1">
                    <a:lumMod val="50000"/>
                  </a:schemeClr>
                </a:solidFill>
              </a:rPr>
              <a:t>Use of online channel for news³</a:t>
            </a:r>
          </a:p>
        </c:rich>
      </c:tx>
      <c:layout>
        <c:manualLayout>
          <c:xMode val="edge"/>
          <c:yMode val="edge"/>
          <c:x val="9.661073898577173E-2"/>
          <c:y val="0"/>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lumMod val="50000"/>
                </a:schemeClr>
              </a:solidFill>
              <a:latin typeface="+mn-lt"/>
              <a:ea typeface="+mn-ea"/>
              <a:cs typeface="+mn-cs"/>
            </a:defRPr>
          </a:pPr>
          <a:endParaRPr lang="en-NL"/>
        </a:p>
      </c:txPr>
    </c:title>
    <c:autoTitleDeleted val="0"/>
    <c:plotArea>
      <c:layout/>
      <c:barChart>
        <c:barDir val="bar"/>
        <c:grouping val="clustered"/>
        <c:varyColors val="0"/>
        <c:ser>
          <c:idx val="0"/>
          <c:order val="0"/>
          <c:tx>
            <c:strRef>
              <c:f>Sheet1!$B$1</c:f>
              <c:strCache>
                <c:ptCount val="1"/>
                <c:pt idx="0">
                  <c:v>News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dLbl>
              <c:idx val="0"/>
              <c:layout>
                <c:manualLayout>
                  <c:x val="-7.314036198484071E-2"/>
                  <c:y val="-7.4952427768956109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50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949-6642-AD2C-32CC464B7A87}"/>
                </c:ext>
              </c:extLst>
            </c:dLbl>
            <c:dLbl>
              <c:idx val="1"/>
              <c:layout>
                <c:manualLayout>
                  <c:x val="-6.7043333448891282E-2"/>
                  <c:y val="-8.5505247433553991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50000"/>
                        </a:schemeClr>
                      </a:solidFill>
                      <a:latin typeface="+mn-lt"/>
                      <a:ea typeface="+mn-ea"/>
                      <a:cs typeface="+mn-cs"/>
                    </a:defRPr>
                  </a:pPr>
                  <a:endParaRPr lang="en-NL"/>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949-6642-AD2C-32CC464B7A8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N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NOS</c:v>
                </c:pt>
                <c:pt idx="1">
                  <c:v>Facebook</c:v>
                </c:pt>
              </c:strCache>
            </c:strRef>
          </c:cat>
          <c:val>
            <c:numRef>
              <c:f>Sheet1!$B$2:$B$3</c:f>
              <c:numCache>
                <c:formatCode>General</c:formatCode>
                <c:ptCount val="2"/>
                <c:pt idx="0">
                  <c:v>28</c:v>
                </c:pt>
                <c:pt idx="1">
                  <c:v>26</c:v>
                </c:pt>
              </c:numCache>
            </c:numRef>
          </c:val>
          <c:extLst>
            <c:ext xmlns:c16="http://schemas.microsoft.com/office/drawing/2014/chart" uri="{C3380CC4-5D6E-409C-BE32-E72D297353CC}">
              <c16:uniqueId val="{00000002-9949-6642-AD2C-32CC464B7A87}"/>
            </c:ext>
          </c:extLst>
        </c:ser>
        <c:ser>
          <c:idx val="1"/>
          <c:order val="1"/>
          <c:tx>
            <c:strRef>
              <c:f>Sheet1!$C$1</c:f>
              <c:strCache>
                <c:ptCount val="1"/>
                <c:pt idx="0">
                  <c:v>Column1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NL"/>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Sheet1!$A$2:$A$3</c:f>
              <c:strCache>
                <c:ptCount val="2"/>
                <c:pt idx="0">
                  <c:v>NOS</c:v>
                </c:pt>
                <c:pt idx="1">
                  <c:v>Facebook</c:v>
                </c:pt>
              </c:strCache>
            </c:strRef>
          </c:cat>
          <c:val>
            <c:numRef>
              <c:f>Sheet1!$C$2:$C$3</c:f>
              <c:numCache>
                <c:formatCode>General</c:formatCode>
                <c:ptCount val="2"/>
              </c:numCache>
            </c:numRef>
          </c:val>
          <c:extLst>
            <c:ext xmlns:c16="http://schemas.microsoft.com/office/drawing/2014/chart" uri="{C3380CC4-5D6E-409C-BE32-E72D297353CC}">
              <c16:uniqueId val="{00000003-9949-6642-AD2C-32CC464B7A87}"/>
            </c:ext>
          </c:extLst>
        </c:ser>
        <c:ser>
          <c:idx val="2"/>
          <c:order val="2"/>
          <c:tx>
            <c:strRef>
              <c:f>Sheet1!$D$1</c:f>
              <c:strCache>
                <c:ptCount val="1"/>
                <c:pt idx="0">
                  <c:v>Column2</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delete val="1"/>
          </c:dLbls>
          <c:cat>
            <c:strRef>
              <c:f>Sheet1!$A$2:$A$3</c:f>
              <c:strCache>
                <c:ptCount val="2"/>
                <c:pt idx="0">
                  <c:v>NOS</c:v>
                </c:pt>
                <c:pt idx="1">
                  <c:v>Facebook</c:v>
                </c:pt>
              </c:strCache>
            </c:strRef>
          </c:cat>
          <c:val>
            <c:numRef>
              <c:f>Sheet1!$D$2:$D$3</c:f>
              <c:numCache>
                <c:formatCode>General</c:formatCode>
                <c:ptCount val="2"/>
              </c:numCache>
            </c:numRef>
          </c:val>
          <c:extLst>
            <c:ext xmlns:c16="http://schemas.microsoft.com/office/drawing/2014/chart" uri="{C3380CC4-5D6E-409C-BE32-E72D297353CC}">
              <c16:uniqueId val="{00000004-9949-6642-AD2C-32CC464B7A87}"/>
            </c:ext>
          </c:extLst>
        </c:ser>
        <c:dLbls>
          <c:dLblPos val="inEnd"/>
          <c:showLegendKey val="0"/>
          <c:showVal val="1"/>
          <c:showCatName val="0"/>
          <c:showSerName val="0"/>
          <c:showPercent val="0"/>
          <c:showBubbleSize val="0"/>
        </c:dLbls>
        <c:gapWidth val="100"/>
        <c:axId val="1464937744"/>
        <c:axId val="1464939392"/>
      </c:barChart>
      <c:catAx>
        <c:axId val="1464937744"/>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NL"/>
          </a:p>
        </c:txPr>
        <c:crossAx val="1464939392"/>
        <c:crosses val="autoZero"/>
        <c:auto val="1"/>
        <c:lblAlgn val="ctr"/>
        <c:lblOffset val="100"/>
        <c:noMultiLvlLbl val="0"/>
      </c:catAx>
      <c:valAx>
        <c:axId val="146493939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NL"/>
          </a:p>
        </c:txPr>
        <c:crossAx val="1464937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38D457-6E6C-D04A-B1FA-19C3AACC0CA4}"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60DBB48A-CE46-814F-B71C-FA61F2B1E096}">
      <dgm:prSet phldrT="[Text]" custT="1"/>
      <dgm:spPr>
        <a:solidFill>
          <a:schemeClr val="bg1"/>
        </a:solidFill>
      </dgm:spPr>
      <dgm:t>
        <a:bodyPr/>
        <a:lstStyle/>
        <a:p>
          <a:pPr>
            <a:buFont typeface="+mj-lt"/>
            <a:buAutoNum type="arabicPeriod"/>
          </a:pPr>
          <a:r>
            <a:rPr lang="en-GB" sz="16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Individuals can </a:t>
          </a:r>
          <a:r>
            <a:rPr lang="en-GB" sz="1600" b="1">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select their news sources </a:t>
          </a:r>
          <a:r>
            <a:rPr lang="en-GB" sz="16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for news consumption. News sources are limited. </a:t>
          </a:r>
          <a:r>
            <a:rPr lang="en-GB" sz="1600" b="1">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Most</a:t>
          </a:r>
          <a:r>
            <a:rPr lang="en-GB" sz="16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users decide </a:t>
          </a:r>
          <a:r>
            <a:rPr lang="en-GB" sz="1600" b="1">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not</a:t>
          </a:r>
          <a:r>
            <a:rPr lang="en-GB" sz="16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to customize¹.</a:t>
          </a:r>
          <a:endParaRPr lang="en-GB" sz="1600">
            <a:ln>
              <a:noFill/>
            </a:ln>
            <a:solidFill>
              <a:schemeClr val="bg1">
                <a:lumMod val="50000"/>
              </a:schemeClr>
            </a:solidFill>
          </a:endParaRPr>
        </a:p>
      </dgm:t>
    </dgm:pt>
    <dgm:pt modelId="{B5D19A91-DD91-A345-9290-DB925D5E0E56}" type="parTrans" cxnId="{CFB51684-8EAE-8C4F-854D-4C2CDF12696C}">
      <dgm:prSet/>
      <dgm:spPr/>
      <dgm:t>
        <a:bodyPr/>
        <a:lstStyle/>
        <a:p>
          <a:endParaRPr lang="en-GB" sz="2400"/>
        </a:p>
      </dgm:t>
    </dgm:pt>
    <dgm:pt modelId="{F3992207-3339-B84C-BA41-099BBB3CCC6C}" type="sibTrans" cxnId="{CFB51684-8EAE-8C4F-854D-4C2CDF12696C}">
      <dgm:prSet/>
      <dgm:spPr/>
      <dgm:t>
        <a:bodyPr/>
        <a:lstStyle/>
        <a:p>
          <a:endParaRPr lang="en-GB" sz="2400"/>
        </a:p>
      </dgm:t>
    </dgm:pt>
    <dgm:pt modelId="{C318EE42-0221-AE4F-AF7B-0DD380ED4F29}">
      <dgm:prSet phldrT="[Text]" custT="1"/>
      <dgm:spPr>
        <a:solidFill>
          <a:schemeClr val="bg1"/>
        </a:solidFill>
      </dgm:spPr>
      <dgm:t>
        <a:bodyPr/>
        <a:lstStyle/>
        <a:p>
          <a:pPr>
            <a:buFont typeface="+mj-lt"/>
            <a:buAutoNum type="arabicPeriod"/>
          </a:pPr>
          <a:r>
            <a:rPr lang="en-GB" sz="16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Conversational agents can select the news sources for each individual².</a:t>
          </a:r>
          <a:endParaRPr lang="en-GB" sz="1600">
            <a:solidFill>
              <a:schemeClr val="bg1">
                <a:lumMod val="50000"/>
              </a:schemeClr>
            </a:solidFill>
          </a:endParaRPr>
        </a:p>
      </dgm:t>
    </dgm:pt>
    <dgm:pt modelId="{B8FA0714-8E34-AD4B-9DAD-F3745E5DF024}" type="parTrans" cxnId="{FDC17CFF-0A70-4F49-A936-35EAF7765139}">
      <dgm:prSet/>
      <dgm:spPr/>
      <dgm:t>
        <a:bodyPr/>
        <a:lstStyle/>
        <a:p>
          <a:endParaRPr lang="en-GB" sz="2400"/>
        </a:p>
      </dgm:t>
    </dgm:pt>
    <dgm:pt modelId="{DFD7ED06-8FF4-0B48-9252-AABB51628D7F}" type="sibTrans" cxnId="{FDC17CFF-0A70-4F49-A936-35EAF7765139}">
      <dgm:prSet/>
      <dgm:spPr/>
      <dgm:t>
        <a:bodyPr/>
        <a:lstStyle/>
        <a:p>
          <a:endParaRPr lang="en-GB" sz="2400"/>
        </a:p>
      </dgm:t>
    </dgm:pt>
    <dgm:pt modelId="{782B563F-F33A-7F47-AA61-F1A42B70EBAD}">
      <dgm:prSet phldrT="[Text]" custT="1"/>
      <dgm:spPr>
        <a:solidFill>
          <a:schemeClr val="bg1"/>
        </a:solidFill>
      </dgm:spPr>
      <dgm:t>
        <a:bodyPr/>
        <a:lstStyle/>
        <a:p>
          <a:pPr>
            <a:buFont typeface="+mj-lt"/>
            <a:buAutoNum type="arabicPeriod"/>
          </a:pPr>
          <a:r>
            <a:rPr lang="en-GB" sz="16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It is </a:t>
          </a:r>
          <a:r>
            <a:rPr lang="en-GB" sz="1600" b="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not clear how the selection or ranking is made </a:t>
          </a:r>
          <a:r>
            <a:rPr lang="en-GB" sz="16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for each user</a:t>
          </a:r>
          <a:r>
            <a:rPr lang="en-GB" sz="1600">
              <a:solidFill>
                <a:schemeClr val="bg1">
                  <a:lumMod val="50000"/>
                </a:schemeClr>
              </a:solidFill>
              <a:cs typeface="Arial" panose="020B0604020202020204" pitchFamily="34" charset="0"/>
            </a:rPr>
            <a:t>³.</a:t>
          </a:r>
          <a:r>
            <a:rPr lang="en-GB" sz="16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GB" sz="1600">
            <a:solidFill>
              <a:schemeClr val="bg1">
                <a:lumMod val="50000"/>
              </a:schemeClr>
            </a:solidFill>
          </a:endParaRPr>
        </a:p>
      </dgm:t>
    </dgm:pt>
    <dgm:pt modelId="{2F26A5A2-0B67-2C4E-A188-5B5FCB9409C9}" type="parTrans" cxnId="{964F1C31-915E-1E41-80A8-629C4382886F}">
      <dgm:prSet/>
      <dgm:spPr/>
      <dgm:t>
        <a:bodyPr/>
        <a:lstStyle/>
        <a:p>
          <a:endParaRPr lang="en-GB" sz="2400"/>
        </a:p>
      </dgm:t>
    </dgm:pt>
    <dgm:pt modelId="{1C46EE31-95D1-534F-A7DA-66586FB1DE34}" type="sibTrans" cxnId="{964F1C31-915E-1E41-80A8-629C4382886F}">
      <dgm:prSet/>
      <dgm:spPr/>
      <dgm:t>
        <a:bodyPr/>
        <a:lstStyle/>
        <a:p>
          <a:endParaRPr lang="en-GB" sz="2400"/>
        </a:p>
      </dgm:t>
    </dgm:pt>
    <dgm:pt modelId="{D426CC09-AA75-8F4A-B8AA-D11375D476BE}" type="pres">
      <dgm:prSet presAssocID="{9E38D457-6E6C-D04A-B1FA-19C3AACC0CA4}" presName="Name0" presStyleCnt="0">
        <dgm:presLayoutVars>
          <dgm:chMax val="7"/>
          <dgm:chPref val="7"/>
          <dgm:dir/>
        </dgm:presLayoutVars>
      </dgm:prSet>
      <dgm:spPr/>
    </dgm:pt>
    <dgm:pt modelId="{2BECE20C-B259-FF4B-8C0F-EF2CB759ECDF}" type="pres">
      <dgm:prSet presAssocID="{9E38D457-6E6C-D04A-B1FA-19C3AACC0CA4}" presName="Name1" presStyleCnt="0"/>
      <dgm:spPr/>
    </dgm:pt>
    <dgm:pt modelId="{0EF1EAC7-5B04-9B4A-B650-B069D47ECA3C}" type="pres">
      <dgm:prSet presAssocID="{9E38D457-6E6C-D04A-B1FA-19C3AACC0CA4}" presName="cycle" presStyleCnt="0"/>
      <dgm:spPr/>
    </dgm:pt>
    <dgm:pt modelId="{357D0C31-AAD8-064C-9EAE-0C4E78C024F2}" type="pres">
      <dgm:prSet presAssocID="{9E38D457-6E6C-D04A-B1FA-19C3AACC0CA4}" presName="srcNode" presStyleLbl="node1" presStyleIdx="0" presStyleCnt="3"/>
      <dgm:spPr/>
    </dgm:pt>
    <dgm:pt modelId="{620FF41A-0BD0-8248-8A73-F4F739B34057}" type="pres">
      <dgm:prSet presAssocID="{9E38D457-6E6C-D04A-B1FA-19C3AACC0CA4}" presName="conn" presStyleLbl="parChTrans1D2" presStyleIdx="0" presStyleCnt="1"/>
      <dgm:spPr/>
    </dgm:pt>
    <dgm:pt modelId="{A08CA2F7-4827-8048-B87C-BC3EBC8DDB74}" type="pres">
      <dgm:prSet presAssocID="{9E38D457-6E6C-D04A-B1FA-19C3AACC0CA4}" presName="extraNode" presStyleLbl="node1" presStyleIdx="0" presStyleCnt="3"/>
      <dgm:spPr/>
    </dgm:pt>
    <dgm:pt modelId="{8AE02505-AF35-5047-B712-8A7153D7A86B}" type="pres">
      <dgm:prSet presAssocID="{9E38D457-6E6C-D04A-B1FA-19C3AACC0CA4}" presName="dstNode" presStyleLbl="node1" presStyleIdx="0" presStyleCnt="3"/>
      <dgm:spPr/>
    </dgm:pt>
    <dgm:pt modelId="{547DCE9B-3181-924A-B8A2-E8B1B2A5D89E}" type="pres">
      <dgm:prSet presAssocID="{60DBB48A-CE46-814F-B71C-FA61F2B1E096}" presName="text_1" presStyleLbl="node1" presStyleIdx="0" presStyleCnt="3">
        <dgm:presLayoutVars>
          <dgm:bulletEnabled val="1"/>
        </dgm:presLayoutVars>
      </dgm:prSet>
      <dgm:spPr/>
    </dgm:pt>
    <dgm:pt modelId="{60B51DBA-F0D8-0640-92BE-867E0FAB312A}" type="pres">
      <dgm:prSet presAssocID="{60DBB48A-CE46-814F-B71C-FA61F2B1E096}" presName="accent_1" presStyleCnt="0"/>
      <dgm:spPr/>
    </dgm:pt>
    <dgm:pt modelId="{65B45300-AF55-E142-9680-F36083B90850}" type="pres">
      <dgm:prSet presAssocID="{60DBB48A-CE46-814F-B71C-FA61F2B1E096}" presName="accentRepeatNode" presStyleLbl="solidFgAcc1" presStyleIdx="0" presStyleCnt="3"/>
      <dgm:spPr/>
    </dgm:pt>
    <dgm:pt modelId="{41AB1367-9DB9-2643-8A40-14A6926D36E0}" type="pres">
      <dgm:prSet presAssocID="{C318EE42-0221-AE4F-AF7B-0DD380ED4F29}" presName="text_2" presStyleLbl="node1" presStyleIdx="1" presStyleCnt="3">
        <dgm:presLayoutVars>
          <dgm:bulletEnabled val="1"/>
        </dgm:presLayoutVars>
      </dgm:prSet>
      <dgm:spPr/>
    </dgm:pt>
    <dgm:pt modelId="{5096A479-4EC3-3348-9D2E-0F0E9A34B661}" type="pres">
      <dgm:prSet presAssocID="{C318EE42-0221-AE4F-AF7B-0DD380ED4F29}" presName="accent_2" presStyleCnt="0"/>
      <dgm:spPr/>
    </dgm:pt>
    <dgm:pt modelId="{6A878D3D-F11F-314B-ABA1-345525197ECF}" type="pres">
      <dgm:prSet presAssocID="{C318EE42-0221-AE4F-AF7B-0DD380ED4F29}" presName="accentRepeatNode" presStyleLbl="solidFgAcc1" presStyleIdx="1" presStyleCnt="3"/>
      <dgm:spPr/>
    </dgm:pt>
    <dgm:pt modelId="{6884BA8B-5DA1-524F-A49B-52C2E4CCEB7A}" type="pres">
      <dgm:prSet presAssocID="{782B563F-F33A-7F47-AA61-F1A42B70EBAD}" presName="text_3" presStyleLbl="node1" presStyleIdx="2" presStyleCnt="3">
        <dgm:presLayoutVars>
          <dgm:bulletEnabled val="1"/>
        </dgm:presLayoutVars>
      </dgm:prSet>
      <dgm:spPr/>
    </dgm:pt>
    <dgm:pt modelId="{4FA967BE-E82D-1A4F-8B64-8AD1D7519765}" type="pres">
      <dgm:prSet presAssocID="{782B563F-F33A-7F47-AA61-F1A42B70EBAD}" presName="accent_3" presStyleCnt="0"/>
      <dgm:spPr/>
    </dgm:pt>
    <dgm:pt modelId="{4783440C-B185-9045-BF2F-519AE7700855}" type="pres">
      <dgm:prSet presAssocID="{782B563F-F33A-7F47-AA61-F1A42B70EBAD}" presName="accentRepeatNode" presStyleLbl="solidFgAcc1" presStyleIdx="2" presStyleCnt="3"/>
      <dgm:spPr/>
    </dgm:pt>
  </dgm:ptLst>
  <dgm:cxnLst>
    <dgm:cxn modelId="{964F1C31-915E-1E41-80A8-629C4382886F}" srcId="{9E38D457-6E6C-D04A-B1FA-19C3AACC0CA4}" destId="{782B563F-F33A-7F47-AA61-F1A42B70EBAD}" srcOrd="2" destOrd="0" parTransId="{2F26A5A2-0B67-2C4E-A188-5B5FCB9409C9}" sibTransId="{1C46EE31-95D1-534F-A7DA-66586FB1DE34}"/>
    <dgm:cxn modelId="{1B80B55F-7434-3347-BDE3-DF9AFF5EDFBC}" type="presOf" srcId="{9E38D457-6E6C-D04A-B1FA-19C3AACC0CA4}" destId="{D426CC09-AA75-8F4A-B8AA-D11375D476BE}" srcOrd="0" destOrd="0" presId="urn:microsoft.com/office/officeart/2008/layout/VerticalCurvedList"/>
    <dgm:cxn modelId="{BDC67C48-1357-0F41-9B18-0A67F3F67A43}" type="presOf" srcId="{F3992207-3339-B84C-BA41-099BBB3CCC6C}" destId="{620FF41A-0BD0-8248-8A73-F4F739B34057}" srcOrd="0" destOrd="0" presId="urn:microsoft.com/office/officeart/2008/layout/VerticalCurvedList"/>
    <dgm:cxn modelId="{CFB51684-8EAE-8C4F-854D-4C2CDF12696C}" srcId="{9E38D457-6E6C-D04A-B1FA-19C3AACC0CA4}" destId="{60DBB48A-CE46-814F-B71C-FA61F2B1E096}" srcOrd="0" destOrd="0" parTransId="{B5D19A91-DD91-A345-9290-DB925D5E0E56}" sibTransId="{F3992207-3339-B84C-BA41-099BBB3CCC6C}"/>
    <dgm:cxn modelId="{BAF633A1-FCCA-7E42-B201-71F3A6C264E2}" type="presOf" srcId="{782B563F-F33A-7F47-AA61-F1A42B70EBAD}" destId="{6884BA8B-5DA1-524F-A49B-52C2E4CCEB7A}" srcOrd="0" destOrd="0" presId="urn:microsoft.com/office/officeart/2008/layout/VerticalCurvedList"/>
    <dgm:cxn modelId="{2432F5E2-20BB-5E43-AC4C-769183E449D7}" type="presOf" srcId="{60DBB48A-CE46-814F-B71C-FA61F2B1E096}" destId="{547DCE9B-3181-924A-B8A2-E8B1B2A5D89E}" srcOrd="0" destOrd="0" presId="urn:microsoft.com/office/officeart/2008/layout/VerticalCurvedList"/>
    <dgm:cxn modelId="{D44B4BF3-517C-5C4C-8BD3-2BD6F5BEFEF8}" type="presOf" srcId="{C318EE42-0221-AE4F-AF7B-0DD380ED4F29}" destId="{41AB1367-9DB9-2643-8A40-14A6926D36E0}" srcOrd="0" destOrd="0" presId="urn:microsoft.com/office/officeart/2008/layout/VerticalCurvedList"/>
    <dgm:cxn modelId="{FDC17CFF-0A70-4F49-A936-35EAF7765139}" srcId="{9E38D457-6E6C-D04A-B1FA-19C3AACC0CA4}" destId="{C318EE42-0221-AE4F-AF7B-0DD380ED4F29}" srcOrd="1" destOrd="0" parTransId="{B8FA0714-8E34-AD4B-9DAD-F3745E5DF024}" sibTransId="{DFD7ED06-8FF4-0B48-9252-AABB51628D7F}"/>
    <dgm:cxn modelId="{3D87EE4C-82D6-E047-AC4D-4541E0F65621}" type="presParOf" srcId="{D426CC09-AA75-8F4A-B8AA-D11375D476BE}" destId="{2BECE20C-B259-FF4B-8C0F-EF2CB759ECDF}" srcOrd="0" destOrd="0" presId="urn:microsoft.com/office/officeart/2008/layout/VerticalCurvedList"/>
    <dgm:cxn modelId="{8CA89B22-9356-3045-B203-97AE3F49932E}" type="presParOf" srcId="{2BECE20C-B259-FF4B-8C0F-EF2CB759ECDF}" destId="{0EF1EAC7-5B04-9B4A-B650-B069D47ECA3C}" srcOrd="0" destOrd="0" presId="urn:microsoft.com/office/officeart/2008/layout/VerticalCurvedList"/>
    <dgm:cxn modelId="{FF8EA3B6-F191-CD4A-BADD-512216DEE8A7}" type="presParOf" srcId="{0EF1EAC7-5B04-9B4A-B650-B069D47ECA3C}" destId="{357D0C31-AAD8-064C-9EAE-0C4E78C024F2}" srcOrd="0" destOrd="0" presId="urn:microsoft.com/office/officeart/2008/layout/VerticalCurvedList"/>
    <dgm:cxn modelId="{BD72C4E4-F7EA-9644-9299-00725149F449}" type="presParOf" srcId="{0EF1EAC7-5B04-9B4A-B650-B069D47ECA3C}" destId="{620FF41A-0BD0-8248-8A73-F4F739B34057}" srcOrd="1" destOrd="0" presId="urn:microsoft.com/office/officeart/2008/layout/VerticalCurvedList"/>
    <dgm:cxn modelId="{F9B2859F-B762-3640-9F04-050EEEB4D563}" type="presParOf" srcId="{0EF1EAC7-5B04-9B4A-B650-B069D47ECA3C}" destId="{A08CA2F7-4827-8048-B87C-BC3EBC8DDB74}" srcOrd="2" destOrd="0" presId="urn:microsoft.com/office/officeart/2008/layout/VerticalCurvedList"/>
    <dgm:cxn modelId="{0E1FBBF6-BEA6-534C-AAF0-3A4CC9178D9C}" type="presParOf" srcId="{0EF1EAC7-5B04-9B4A-B650-B069D47ECA3C}" destId="{8AE02505-AF35-5047-B712-8A7153D7A86B}" srcOrd="3" destOrd="0" presId="urn:microsoft.com/office/officeart/2008/layout/VerticalCurvedList"/>
    <dgm:cxn modelId="{AF5A9235-C513-7841-818E-26C4CF208C6D}" type="presParOf" srcId="{2BECE20C-B259-FF4B-8C0F-EF2CB759ECDF}" destId="{547DCE9B-3181-924A-B8A2-E8B1B2A5D89E}" srcOrd="1" destOrd="0" presId="urn:microsoft.com/office/officeart/2008/layout/VerticalCurvedList"/>
    <dgm:cxn modelId="{D15AECE2-52B8-344D-AA84-7D8C5E4AB426}" type="presParOf" srcId="{2BECE20C-B259-FF4B-8C0F-EF2CB759ECDF}" destId="{60B51DBA-F0D8-0640-92BE-867E0FAB312A}" srcOrd="2" destOrd="0" presId="urn:microsoft.com/office/officeart/2008/layout/VerticalCurvedList"/>
    <dgm:cxn modelId="{E0AF1EAF-2497-734C-92BA-E7100E9F2AF3}" type="presParOf" srcId="{60B51DBA-F0D8-0640-92BE-867E0FAB312A}" destId="{65B45300-AF55-E142-9680-F36083B90850}" srcOrd="0" destOrd="0" presId="urn:microsoft.com/office/officeart/2008/layout/VerticalCurvedList"/>
    <dgm:cxn modelId="{6CB22D1B-0D2E-0A49-B3FE-F6103FFE0964}" type="presParOf" srcId="{2BECE20C-B259-FF4B-8C0F-EF2CB759ECDF}" destId="{41AB1367-9DB9-2643-8A40-14A6926D36E0}" srcOrd="3" destOrd="0" presId="urn:microsoft.com/office/officeart/2008/layout/VerticalCurvedList"/>
    <dgm:cxn modelId="{0DA63644-4CC9-7A4D-BE6D-E4E22A7979C6}" type="presParOf" srcId="{2BECE20C-B259-FF4B-8C0F-EF2CB759ECDF}" destId="{5096A479-4EC3-3348-9D2E-0F0E9A34B661}" srcOrd="4" destOrd="0" presId="urn:microsoft.com/office/officeart/2008/layout/VerticalCurvedList"/>
    <dgm:cxn modelId="{61CD9DCB-18A9-154D-AE0C-01DEC1FE5526}" type="presParOf" srcId="{5096A479-4EC3-3348-9D2E-0F0E9A34B661}" destId="{6A878D3D-F11F-314B-ABA1-345525197ECF}" srcOrd="0" destOrd="0" presId="urn:microsoft.com/office/officeart/2008/layout/VerticalCurvedList"/>
    <dgm:cxn modelId="{B99C2EFD-880D-5347-8825-D99B329D661F}" type="presParOf" srcId="{2BECE20C-B259-FF4B-8C0F-EF2CB759ECDF}" destId="{6884BA8B-5DA1-524F-A49B-52C2E4CCEB7A}" srcOrd="5" destOrd="0" presId="urn:microsoft.com/office/officeart/2008/layout/VerticalCurvedList"/>
    <dgm:cxn modelId="{755F6E66-53BF-7341-9A85-048B967F2E0E}" type="presParOf" srcId="{2BECE20C-B259-FF4B-8C0F-EF2CB759ECDF}" destId="{4FA967BE-E82D-1A4F-8B64-8AD1D7519765}" srcOrd="6" destOrd="0" presId="urn:microsoft.com/office/officeart/2008/layout/VerticalCurvedList"/>
    <dgm:cxn modelId="{14C88C66-BBAF-DB42-A995-B4674B46E356}" type="presParOf" srcId="{4FA967BE-E82D-1A4F-8B64-8AD1D7519765}" destId="{4783440C-B185-9045-BF2F-519AE770085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FF41A-0BD0-8248-8A73-F4F739B34057}">
      <dsp:nvSpPr>
        <dsp:cNvPr id="0" name=""/>
        <dsp:cNvSpPr/>
      </dsp:nvSpPr>
      <dsp:spPr>
        <a:xfrm>
          <a:off x="-4353634" y="-667814"/>
          <a:ext cx="5186880" cy="5186880"/>
        </a:xfrm>
        <a:prstGeom prst="blockArc">
          <a:avLst>
            <a:gd name="adj1" fmla="val 18900000"/>
            <a:gd name="adj2" fmla="val 2700000"/>
            <a:gd name="adj3" fmla="val 41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7DCE9B-3181-924A-B8A2-E8B1B2A5D89E}">
      <dsp:nvSpPr>
        <dsp:cNvPr id="0" name=""/>
        <dsp:cNvSpPr/>
      </dsp:nvSpPr>
      <dsp:spPr>
        <a:xfrm>
          <a:off x="535874" y="385125"/>
          <a:ext cx="8520621" cy="77025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1386"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n-GB" sz="1600" kern="12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Individuals can </a:t>
          </a:r>
          <a:r>
            <a:rPr lang="en-GB" sz="1600" b="1" kern="12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select their news sources </a:t>
          </a:r>
          <a:r>
            <a:rPr lang="en-GB" sz="1600" kern="12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for news consumption. News sources are limited. </a:t>
          </a:r>
          <a:r>
            <a:rPr lang="en-GB" sz="1600" b="1" kern="12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Most</a:t>
          </a:r>
          <a:r>
            <a:rPr lang="en-GB" sz="1600" kern="12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users decide </a:t>
          </a:r>
          <a:r>
            <a:rPr lang="en-GB" sz="1600" b="1" kern="12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not</a:t>
          </a:r>
          <a:r>
            <a:rPr lang="en-GB" sz="1600" kern="1200">
              <a:ln>
                <a:noFill/>
              </a:ln>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to customize¹.</a:t>
          </a:r>
          <a:endParaRPr lang="en-GB" sz="1600" kern="1200">
            <a:ln>
              <a:noFill/>
            </a:ln>
            <a:solidFill>
              <a:schemeClr val="bg1">
                <a:lumMod val="50000"/>
              </a:schemeClr>
            </a:solidFill>
          </a:endParaRPr>
        </a:p>
      </dsp:txBody>
      <dsp:txXfrm>
        <a:off x="535874" y="385125"/>
        <a:ext cx="8520621" cy="770250"/>
      </dsp:txXfrm>
    </dsp:sp>
    <dsp:sp modelId="{65B45300-AF55-E142-9680-F36083B90850}">
      <dsp:nvSpPr>
        <dsp:cNvPr id="0" name=""/>
        <dsp:cNvSpPr/>
      </dsp:nvSpPr>
      <dsp:spPr>
        <a:xfrm>
          <a:off x="54468" y="288843"/>
          <a:ext cx="962812" cy="96281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AB1367-9DB9-2643-8A40-14A6926D36E0}">
      <dsp:nvSpPr>
        <dsp:cNvPr id="0" name=""/>
        <dsp:cNvSpPr/>
      </dsp:nvSpPr>
      <dsp:spPr>
        <a:xfrm>
          <a:off x="815860" y="1540500"/>
          <a:ext cx="8240635" cy="77025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1386"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n-GB" sz="1600" kern="12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Conversational agents can select the news sources for each individual².</a:t>
          </a:r>
          <a:endParaRPr lang="en-GB" sz="1600" kern="1200">
            <a:solidFill>
              <a:schemeClr val="bg1">
                <a:lumMod val="50000"/>
              </a:schemeClr>
            </a:solidFill>
          </a:endParaRPr>
        </a:p>
      </dsp:txBody>
      <dsp:txXfrm>
        <a:off x="815860" y="1540500"/>
        <a:ext cx="8240635" cy="770250"/>
      </dsp:txXfrm>
    </dsp:sp>
    <dsp:sp modelId="{6A878D3D-F11F-314B-ABA1-345525197ECF}">
      <dsp:nvSpPr>
        <dsp:cNvPr id="0" name=""/>
        <dsp:cNvSpPr/>
      </dsp:nvSpPr>
      <dsp:spPr>
        <a:xfrm>
          <a:off x="334453" y="1444218"/>
          <a:ext cx="962812" cy="96281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84BA8B-5DA1-524F-A49B-52C2E4CCEB7A}">
      <dsp:nvSpPr>
        <dsp:cNvPr id="0" name=""/>
        <dsp:cNvSpPr/>
      </dsp:nvSpPr>
      <dsp:spPr>
        <a:xfrm>
          <a:off x="535874" y="2695875"/>
          <a:ext cx="8520621" cy="77025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1386" tIns="40640" rIns="40640" bIns="40640" numCol="1" spcCol="1270" anchor="ctr" anchorCtr="0">
          <a:noAutofit/>
        </a:bodyPr>
        <a:lstStyle/>
        <a:p>
          <a:pPr marL="0" lvl="0" indent="0" algn="l" defTabSz="711200">
            <a:lnSpc>
              <a:spcPct val="90000"/>
            </a:lnSpc>
            <a:spcBef>
              <a:spcPct val="0"/>
            </a:spcBef>
            <a:spcAft>
              <a:spcPct val="35000"/>
            </a:spcAft>
            <a:buFont typeface="+mj-lt"/>
            <a:buNone/>
          </a:pPr>
          <a:r>
            <a:rPr lang="en-GB" sz="1600" kern="12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It is </a:t>
          </a:r>
          <a:r>
            <a:rPr lang="en-GB" sz="1600" b="1" kern="12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not clear how the selection or ranking is made </a:t>
          </a:r>
          <a:r>
            <a:rPr lang="en-GB" sz="1600" kern="12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for each user</a:t>
          </a:r>
          <a:r>
            <a:rPr lang="en-GB" sz="1600" kern="1200">
              <a:solidFill>
                <a:schemeClr val="bg1">
                  <a:lumMod val="50000"/>
                </a:schemeClr>
              </a:solidFill>
              <a:cs typeface="Arial" panose="020B0604020202020204" pitchFamily="34" charset="0"/>
            </a:rPr>
            <a:t>³.</a:t>
          </a:r>
          <a:r>
            <a:rPr lang="en-GB" sz="1600" kern="12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a:t>
          </a:r>
          <a:endParaRPr lang="en-GB" sz="1600" kern="1200">
            <a:solidFill>
              <a:schemeClr val="bg1">
                <a:lumMod val="50000"/>
              </a:schemeClr>
            </a:solidFill>
          </a:endParaRPr>
        </a:p>
      </dsp:txBody>
      <dsp:txXfrm>
        <a:off x="535874" y="2695875"/>
        <a:ext cx="8520621" cy="770250"/>
      </dsp:txXfrm>
    </dsp:sp>
    <dsp:sp modelId="{4783440C-B185-9045-BF2F-519AE7700855}">
      <dsp:nvSpPr>
        <dsp:cNvPr id="0" name=""/>
        <dsp:cNvSpPr/>
      </dsp:nvSpPr>
      <dsp:spPr>
        <a:xfrm>
          <a:off x="54468" y="2599593"/>
          <a:ext cx="962812" cy="96281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29-1-2025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29-1-2025</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0</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27</a:t>
            </a:fld>
            <a:endParaRPr lang="nl-NL"/>
          </a:p>
        </p:txBody>
      </p:sp>
    </p:spTree>
    <p:extLst>
      <p:ext uri="{BB962C8B-B14F-4D97-AF65-F5344CB8AC3E}">
        <p14:creationId xmlns:p14="http://schemas.microsoft.com/office/powerpoint/2010/main" val="3720022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94814EB-0BB0-4457-6297-388F8BFA73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29-1-2025</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3" name="Picture 2">
            <a:extLst>
              <a:ext uri="{FF2B5EF4-FFF2-40B4-BE49-F238E27FC236}">
                <a16:creationId xmlns:a16="http://schemas.microsoft.com/office/drawing/2014/main" id="{3ADCC092-E9CD-3E17-A907-B36DE97D9A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7F69-C013-183D-7946-0BDB338726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7AD1823-DC75-6D0F-0745-741B232C65E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F76FDD-0E49-4F23-B005-2E89A55B8A79}"/>
              </a:ext>
            </a:extLst>
          </p:cNvPr>
          <p:cNvSpPr>
            <a:spLocks noGrp="1"/>
          </p:cNvSpPr>
          <p:nvPr>
            <p:ph type="dt" sz="half" idx="10"/>
          </p:nvPr>
        </p:nvSpPr>
        <p:spPr/>
        <p:txBody>
          <a:bodyPr/>
          <a:lstStyle/>
          <a:p>
            <a:fld id="{F33C9B78-127D-7F4F-B0B7-B6E7D735DFFA}" type="datetimeFigureOut">
              <a:rPr lang="en-US" smtClean="0"/>
              <a:t>1/29/2025</a:t>
            </a:fld>
            <a:endParaRPr lang="en-US"/>
          </a:p>
        </p:txBody>
      </p:sp>
      <p:sp>
        <p:nvSpPr>
          <p:cNvPr id="5" name="Footer Placeholder 4">
            <a:extLst>
              <a:ext uri="{FF2B5EF4-FFF2-40B4-BE49-F238E27FC236}">
                <a16:creationId xmlns:a16="http://schemas.microsoft.com/office/drawing/2014/main" id="{A1EB6CF5-7A19-3DCC-5963-283AA8A34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9A063-03F1-B6FE-4FB4-8533ABFC1CDA}"/>
              </a:ext>
            </a:extLst>
          </p:cNvPr>
          <p:cNvSpPr>
            <a:spLocks noGrp="1"/>
          </p:cNvSpPr>
          <p:nvPr>
            <p:ph type="sldNum" sz="quarter" idx="12"/>
          </p:nvPr>
        </p:nvSpPr>
        <p:spPr/>
        <p:txBody>
          <a:bodyPr/>
          <a:lstStyle/>
          <a:p>
            <a:fld id="{9E2AF1F2-29EC-4043-8A52-AFDFA5A10BF8}" type="slidenum">
              <a:rPr lang="en-US" smtClean="0"/>
              <a:t>‹#›</a:t>
            </a:fld>
            <a:endParaRPr lang="en-US"/>
          </a:p>
        </p:txBody>
      </p:sp>
    </p:spTree>
    <p:extLst>
      <p:ext uri="{BB962C8B-B14F-4D97-AF65-F5344CB8AC3E}">
        <p14:creationId xmlns:p14="http://schemas.microsoft.com/office/powerpoint/2010/main" val="3029422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 id="2147483672" r:id="rId13"/>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help.netflix.com/en/node/100639#:~:text=We%20estimate%20the%20likelihood%20that,preferences%20on%20our%20service%2C%20and"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err="1"/>
              <a:t>News Recommender Systems</a:t>
            </a:r>
            <a:endParaRPr lang="nl-NL" dirty="0"/>
          </a:p>
        </p:txBody>
      </p:sp>
      <p:sp>
        <p:nvSpPr>
          <p:cNvPr id="5" name="Tijdelijke aanduiding voor tekst 4"/>
          <p:cNvSpPr>
            <a:spLocks noGrp="1"/>
          </p:cNvSpPr>
          <p:nvPr>
            <p:ph type="body" sz="quarter" idx="14"/>
          </p:nvPr>
        </p:nvSpPr>
        <p:spPr/>
        <p:txBody>
          <a:bodyPr/>
          <a:lstStyle/>
          <a:p>
            <a:r>
              <a:rPr lang="nl-NL"/>
              <a:t>Tomás Dodds | Leiden</a:t>
            </a:r>
            <a:endParaRPr lang="nl-NL" dirty="0"/>
          </a:p>
        </p:txBody>
      </p:sp>
      <p:pic>
        <p:nvPicPr>
          <p:cNvPr id="2" name="Google Shape;57;p13">
            <a:extLst>
              <a:ext uri="{FF2B5EF4-FFF2-40B4-BE49-F238E27FC236}">
                <a16:creationId xmlns:a16="http://schemas.microsoft.com/office/drawing/2014/main" id="{C06DF949-DC68-C782-AB18-5E8BFF38CBC0}"/>
              </a:ext>
            </a:extLst>
          </p:cNvPr>
          <p:cNvPicPr preferRelativeResize="0"/>
          <p:nvPr/>
        </p:nvPicPr>
        <p:blipFill>
          <a:blip r:embed="rId3">
            <a:alphaModFix/>
          </a:blip>
          <a:stretch>
            <a:fillRect/>
          </a:stretch>
        </p:blipFill>
        <p:spPr>
          <a:xfrm>
            <a:off x="9555559" y="4941168"/>
            <a:ext cx="2528274" cy="1392825"/>
          </a:xfrm>
          <a:prstGeom prst="rect">
            <a:avLst/>
          </a:prstGeom>
          <a:noFill/>
          <a:ln>
            <a:noFill/>
          </a:ln>
        </p:spPr>
      </p:pic>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D6F1A-AA82-712A-295A-031596AC12B2}"/>
              </a:ext>
            </a:extLst>
          </p:cNvPr>
          <p:cNvSpPr txBox="1"/>
          <p:nvPr/>
        </p:nvSpPr>
        <p:spPr>
          <a:xfrm>
            <a:off x="411992" y="1028343"/>
            <a:ext cx="9529663" cy="5355312"/>
          </a:xfrm>
          <a:prstGeom prst="rect">
            <a:avLst/>
          </a:prstGeom>
          <a:noFill/>
        </p:spPr>
        <p:txBody>
          <a:bodyPr wrap="square" rtlCol="0">
            <a:spAutoFit/>
          </a:bodyPr>
          <a:lstStyle/>
          <a:p>
            <a:r>
              <a:rPr lang="en-US" b="1" dirty="0"/>
              <a:t>Netflix (Mix Filtering) </a:t>
            </a:r>
            <a:r>
              <a:rPr lang="en-US" dirty="0"/>
              <a:t>– </a:t>
            </a:r>
            <a:r>
              <a:rPr lang="en-GB" dirty="0"/>
              <a:t>“Whenever you access the Netflix service, our recommendations system strives to help you find a show or movie to enjoy with minimal effort. We estimate the likelihood that you will watch a particular title in our </a:t>
            </a:r>
            <a:r>
              <a:rPr lang="en-GB" dirty="0" err="1"/>
              <a:t>catalog</a:t>
            </a:r>
            <a:r>
              <a:rPr lang="en-GB" dirty="0"/>
              <a:t> based on a number of factors including: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your interactions with our service (such as your viewing history and how you rated other titles),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solidFill>
                  <a:srgbClr val="FF0000"/>
                </a:solidFill>
              </a:rPr>
              <a:t>other members with similar tastes and preferences on our service</a:t>
            </a:r>
            <a:r>
              <a:rPr lang="en-GB" dirty="0"/>
              <a:t>, and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information about the titles, such as their genre, categories, actors, release year, etc.</a:t>
            </a:r>
          </a:p>
          <a:p>
            <a:endParaRPr lang="en-GB" dirty="0"/>
          </a:p>
          <a:p>
            <a:r>
              <a:rPr lang="en-GB" dirty="0"/>
              <a:t>In addition to knowing what you have watched on Netflix, to best personalize the recommendations we also look at things like:</a:t>
            </a:r>
          </a:p>
          <a:p>
            <a:endParaRPr lang="en-GB" dirty="0"/>
          </a:p>
          <a:p>
            <a:pPr marL="285750" indent="-285750">
              <a:buFont typeface="Arial" panose="020B0604020202020204" pitchFamily="34" charset="0"/>
              <a:buChar char="•"/>
            </a:pPr>
            <a:r>
              <a:rPr lang="en-GB" dirty="0"/>
              <a:t>the time of day you watch,</a:t>
            </a:r>
          </a:p>
          <a:p>
            <a:pPr marL="285750" indent="-285750">
              <a:buFont typeface="Arial" panose="020B0604020202020204" pitchFamily="34" charset="0"/>
              <a:buChar char="•"/>
            </a:pPr>
            <a:r>
              <a:rPr lang="en-GB" dirty="0"/>
              <a:t>the devices you are watching Netflix on, and</a:t>
            </a:r>
          </a:p>
          <a:p>
            <a:pPr marL="285750" indent="-285750">
              <a:buFont typeface="Arial" panose="020B0604020202020204" pitchFamily="34" charset="0"/>
              <a:buChar char="•"/>
            </a:pPr>
            <a:r>
              <a:rPr lang="en-GB" dirty="0"/>
              <a:t>how long you watch.” (Netflix, 2023)</a:t>
            </a:r>
          </a:p>
          <a:p>
            <a:endParaRPr lang="en-US" dirty="0"/>
          </a:p>
        </p:txBody>
      </p:sp>
      <p:sp>
        <p:nvSpPr>
          <p:cNvPr id="2" name="TextBox 1">
            <a:extLst>
              <a:ext uri="{FF2B5EF4-FFF2-40B4-BE49-F238E27FC236}">
                <a16:creationId xmlns:a16="http://schemas.microsoft.com/office/drawing/2014/main" id="{09E6D5B9-A9E5-966A-30E5-046BF14F912B}"/>
              </a:ext>
            </a:extLst>
          </p:cNvPr>
          <p:cNvSpPr txBox="1"/>
          <p:nvPr/>
        </p:nvSpPr>
        <p:spPr>
          <a:xfrm>
            <a:off x="9941655" y="6115988"/>
            <a:ext cx="495649" cy="276999"/>
          </a:xfrm>
          <a:prstGeom prst="rect">
            <a:avLst/>
          </a:prstGeom>
          <a:noFill/>
        </p:spPr>
        <p:txBody>
          <a:bodyPr wrap="none" rtlCol="0">
            <a:spAutoFit/>
          </a:bodyPr>
          <a:lstStyle/>
          <a:p>
            <a:r>
              <a:rPr lang="en-US" sz="1200" dirty="0">
                <a:hlinkClick r:id="rId2"/>
              </a:rPr>
              <a:t>Link</a:t>
            </a:r>
            <a:endParaRPr lang="en-US" sz="1200" dirty="0"/>
          </a:p>
        </p:txBody>
      </p:sp>
    </p:spTree>
    <p:extLst>
      <p:ext uri="{BB962C8B-B14F-4D97-AF65-F5344CB8AC3E}">
        <p14:creationId xmlns:p14="http://schemas.microsoft.com/office/powerpoint/2010/main" val="18896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16814-88BF-5170-CFC7-47E4120DD6FC}"/>
              </a:ext>
            </a:extLst>
          </p:cNvPr>
          <p:cNvPicPr>
            <a:picLocks noChangeAspect="1"/>
          </p:cNvPicPr>
          <p:nvPr/>
        </p:nvPicPr>
        <p:blipFill>
          <a:blip r:embed="rId2"/>
          <a:stretch>
            <a:fillRect/>
          </a:stretch>
        </p:blipFill>
        <p:spPr>
          <a:xfrm>
            <a:off x="2212975" y="921587"/>
            <a:ext cx="7772400" cy="5014826"/>
          </a:xfrm>
          <a:prstGeom prst="rect">
            <a:avLst/>
          </a:prstGeom>
        </p:spPr>
      </p:pic>
      <p:sp>
        <p:nvSpPr>
          <p:cNvPr id="5" name="TextBox 4">
            <a:extLst>
              <a:ext uri="{FF2B5EF4-FFF2-40B4-BE49-F238E27FC236}">
                <a16:creationId xmlns:a16="http://schemas.microsoft.com/office/drawing/2014/main" id="{E4F4EB92-A251-013A-904F-5BCAF267D9A9}"/>
              </a:ext>
            </a:extLst>
          </p:cNvPr>
          <p:cNvSpPr txBox="1"/>
          <p:nvPr/>
        </p:nvSpPr>
        <p:spPr>
          <a:xfrm>
            <a:off x="6365251" y="6427114"/>
            <a:ext cx="5829925" cy="1015663"/>
          </a:xfrm>
          <a:prstGeom prst="rect">
            <a:avLst/>
          </a:prstGeom>
          <a:noFill/>
        </p:spPr>
        <p:txBody>
          <a:bodyPr wrap="square" rtlCol="0">
            <a:spAutoFit/>
          </a:bodyPr>
          <a:lstStyle/>
          <a:p>
            <a:r>
              <a:rPr lang="en-US" sz="1200" dirty="0"/>
              <a:t>Video-Video Similarity Ranker —a.k.a. Because you watched (BYW), by Justin </a:t>
            </a:r>
            <a:r>
              <a:rPr lang="en-US" sz="1200" dirty="0" err="1"/>
              <a:t>Basilico</a:t>
            </a:r>
            <a:endParaRPr lang="en-US" sz="1200" dirty="0"/>
          </a:p>
          <a:p>
            <a:br>
              <a:rPr lang="en-US" dirty="0"/>
            </a:br>
            <a:endParaRPr lang="en-US" dirty="0"/>
          </a:p>
        </p:txBody>
      </p:sp>
    </p:spTree>
    <p:extLst>
      <p:ext uri="{BB962C8B-B14F-4D97-AF65-F5344CB8AC3E}">
        <p14:creationId xmlns:p14="http://schemas.microsoft.com/office/powerpoint/2010/main" val="109291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D6F1A-AA82-712A-295A-031596AC12B2}"/>
              </a:ext>
            </a:extLst>
          </p:cNvPr>
          <p:cNvSpPr txBox="1"/>
          <p:nvPr/>
        </p:nvSpPr>
        <p:spPr>
          <a:xfrm>
            <a:off x="995110" y="2028736"/>
            <a:ext cx="4915643" cy="4524315"/>
          </a:xfrm>
          <a:prstGeom prst="rect">
            <a:avLst/>
          </a:prstGeom>
          <a:noFill/>
        </p:spPr>
        <p:txBody>
          <a:bodyPr wrap="square" rtlCol="0">
            <a:spAutoFit/>
          </a:bodyPr>
          <a:lstStyle/>
          <a:p>
            <a:r>
              <a:rPr lang="en-US" dirty="0"/>
              <a:t>“</a:t>
            </a:r>
            <a:r>
              <a:rPr lang="en-US" dirty="0" err="1"/>
              <a:t>Amazon.com</a:t>
            </a:r>
            <a:r>
              <a:rPr lang="en-US" dirty="0"/>
              <a:t> was one of the first organizations that relied on automated recommendations at scale, and early reports state that recommendations once accounted for more than 30% of cross-sales on the site (Linden et al., 2003).</a:t>
            </a:r>
          </a:p>
          <a:p>
            <a:endParaRPr lang="en-US" dirty="0"/>
          </a:p>
          <a:p>
            <a:r>
              <a:rPr lang="en-US" dirty="0"/>
              <a:t>Today, recommender systems are found almost everywhere, and their potential value to businesses in terms of various key performance indicators has been demonstrated in many application settings (cf. </a:t>
            </a:r>
            <a:r>
              <a:rPr lang="en-US" dirty="0" err="1"/>
              <a:t>Jannach</a:t>
            </a:r>
            <a:r>
              <a:rPr lang="en-US" dirty="0"/>
              <a:t> and </a:t>
            </a:r>
            <a:r>
              <a:rPr lang="en-US" dirty="0" err="1"/>
              <a:t>Jugovac</a:t>
            </a:r>
            <a:r>
              <a:rPr lang="en-US" dirty="0"/>
              <a:t>, 2019).”</a:t>
            </a:r>
          </a:p>
          <a:p>
            <a:endParaRPr lang="en-US" dirty="0"/>
          </a:p>
          <a:p>
            <a:r>
              <a:rPr lang="en-US" dirty="0"/>
              <a:t>(Ghanem et al. 2022)</a:t>
            </a:r>
          </a:p>
          <a:p>
            <a:endParaRPr lang="en-US" dirty="0"/>
          </a:p>
        </p:txBody>
      </p:sp>
      <p:pic>
        <p:nvPicPr>
          <p:cNvPr id="2" name="Picture 1">
            <a:extLst>
              <a:ext uri="{FF2B5EF4-FFF2-40B4-BE49-F238E27FC236}">
                <a16:creationId xmlns:a16="http://schemas.microsoft.com/office/drawing/2014/main" id="{8C01A26B-E804-BF32-71E4-1C38230FDCA2}"/>
              </a:ext>
            </a:extLst>
          </p:cNvPr>
          <p:cNvPicPr>
            <a:picLocks noChangeAspect="1"/>
          </p:cNvPicPr>
          <p:nvPr/>
        </p:nvPicPr>
        <p:blipFill>
          <a:blip r:embed="rId2"/>
          <a:stretch>
            <a:fillRect/>
          </a:stretch>
        </p:blipFill>
        <p:spPr>
          <a:xfrm>
            <a:off x="6099175" y="2028735"/>
            <a:ext cx="5943600" cy="3219450"/>
          </a:xfrm>
          <a:prstGeom prst="rect">
            <a:avLst/>
          </a:prstGeom>
        </p:spPr>
      </p:pic>
    </p:spTree>
    <p:extLst>
      <p:ext uri="{BB962C8B-B14F-4D97-AF65-F5344CB8AC3E}">
        <p14:creationId xmlns:p14="http://schemas.microsoft.com/office/powerpoint/2010/main" val="30135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3507792" y="2136338"/>
            <a:ext cx="5588389" cy="369332"/>
          </a:xfrm>
          <a:prstGeom prst="rect">
            <a:avLst/>
          </a:prstGeom>
          <a:noFill/>
        </p:spPr>
        <p:txBody>
          <a:bodyPr wrap="none" rtlCol="0">
            <a:spAutoFit/>
          </a:bodyPr>
          <a:lstStyle/>
          <a:p>
            <a:r>
              <a:rPr lang="en-US" dirty="0"/>
              <a:t>Recommendation as a solution to drive engagement  </a:t>
            </a:r>
          </a:p>
        </p:txBody>
      </p:sp>
      <p:sp>
        <p:nvSpPr>
          <p:cNvPr id="2" name="TextBox 1">
            <a:extLst>
              <a:ext uri="{FF2B5EF4-FFF2-40B4-BE49-F238E27FC236}">
                <a16:creationId xmlns:a16="http://schemas.microsoft.com/office/drawing/2014/main" id="{A6DED2E9-52AB-C119-1EEB-21CFD8B01C50}"/>
              </a:ext>
            </a:extLst>
          </p:cNvPr>
          <p:cNvSpPr txBox="1"/>
          <p:nvPr/>
        </p:nvSpPr>
        <p:spPr>
          <a:xfrm>
            <a:off x="4487193" y="2782669"/>
            <a:ext cx="3550972" cy="369332"/>
          </a:xfrm>
          <a:prstGeom prst="rect">
            <a:avLst/>
          </a:prstGeom>
          <a:noFill/>
        </p:spPr>
        <p:txBody>
          <a:bodyPr wrap="none" rtlCol="0">
            <a:spAutoFit/>
          </a:bodyPr>
          <a:lstStyle/>
          <a:p>
            <a:r>
              <a:rPr lang="en-US" dirty="0"/>
              <a:t>Filter bubbles // Echo chambers </a:t>
            </a:r>
          </a:p>
        </p:txBody>
      </p:sp>
      <p:sp>
        <p:nvSpPr>
          <p:cNvPr id="3" name="TextBox 2">
            <a:extLst>
              <a:ext uri="{FF2B5EF4-FFF2-40B4-BE49-F238E27FC236}">
                <a16:creationId xmlns:a16="http://schemas.microsoft.com/office/drawing/2014/main" id="{9BFE11A7-7609-4E4B-93B5-E99E55A761E6}"/>
              </a:ext>
            </a:extLst>
          </p:cNvPr>
          <p:cNvSpPr txBox="1"/>
          <p:nvPr/>
        </p:nvSpPr>
        <p:spPr>
          <a:xfrm>
            <a:off x="3934158" y="3429001"/>
            <a:ext cx="4330032" cy="2031325"/>
          </a:xfrm>
          <a:prstGeom prst="rect">
            <a:avLst/>
          </a:prstGeom>
          <a:noFill/>
        </p:spPr>
        <p:txBody>
          <a:bodyPr wrap="square" rtlCol="0">
            <a:spAutoFit/>
          </a:bodyPr>
          <a:lstStyle/>
          <a:p>
            <a:pPr algn="ctr"/>
            <a:r>
              <a:rPr lang="en-US" dirty="0"/>
              <a:t>“Filter bubbles, in the sense of filtering decisions that include like-minded and exclude different-minded content, can be a real concern for a participatory democracy.” </a:t>
            </a:r>
          </a:p>
          <a:p>
            <a:pPr algn="ctr"/>
            <a:r>
              <a:rPr lang="en-US" dirty="0"/>
              <a:t>(Helberger, 2019).</a:t>
            </a:r>
          </a:p>
          <a:p>
            <a:endParaRPr lang="en-US" dirty="0"/>
          </a:p>
        </p:txBody>
      </p:sp>
    </p:spTree>
    <p:extLst>
      <p:ext uri="{BB962C8B-B14F-4D97-AF65-F5344CB8AC3E}">
        <p14:creationId xmlns:p14="http://schemas.microsoft.com/office/powerpoint/2010/main" val="298248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49" y="2828836"/>
            <a:ext cx="5580662" cy="2031325"/>
          </a:xfrm>
          <a:prstGeom prst="rect">
            <a:avLst/>
          </a:prstGeom>
          <a:noFill/>
        </p:spPr>
        <p:txBody>
          <a:bodyPr wrap="square" rtlCol="0">
            <a:spAutoFit/>
          </a:bodyPr>
          <a:lstStyle/>
          <a:p>
            <a:r>
              <a:rPr lang="en-US" b="1" dirty="0"/>
              <a:t>Journalistic values </a:t>
            </a:r>
          </a:p>
          <a:p>
            <a:endParaRPr lang="en-US" b="1" dirty="0"/>
          </a:p>
          <a:p>
            <a:r>
              <a:rPr lang="en-GB" dirty="0">
                <a:latin typeface="AdvOT46dcae81"/>
              </a:rPr>
              <a:t>The remarkable differences in attitudes towards the role of journalistic values in the design of ANRs indicate that there is no one-size-fits-all algorithmic solution. </a:t>
            </a:r>
            <a:endParaRPr lang="en-GB" dirty="0"/>
          </a:p>
          <a:p>
            <a:endParaRPr lang="en-US" dirty="0"/>
          </a:p>
          <a:p>
            <a:endParaRPr lang="en-US" dirty="0"/>
          </a:p>
        </p:txBody>
      </p:sp>
    </p:spTree>
    <p:extLst>
      <p:ext uri="{BB962C8B-B14F-4D97-AF65-F5344CB8AC3E}">
        <p14:creationId xmlns:p14="http://schemas.microsoft.com/office/powerpoint/2010/main" val="2696135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49" y="2828835"/>
            <a:ext cx="6403276" cy="923330"/>
          </a:xfrm>
          <a:prstGeom prst="rect">
            <a:avLst/>
          </a:prstGeom>
          <a:noFill/>
        </p:spPr>
        <p:txBody>
          <a:bodyPr wrap="square" rtlCol="0">
            <a:spAutoFit/>
          </a:bodyPr>
          <a:lstStyle/>
          <a:p>
            <a:r>
              <a:rPr lang="en-US" b="1" dirty="0"/>
              <a:t>The tyranny of preference: Similarity vs. Discovery</a:t>
            </a:r>
          </a:p>
          <a:p>
            <a:r>
              <a:rPr lang="en-US" b="1" dirty="0"/>
              <a:t>What about top stories? </a:t>
            </a:r>
            <a:endParaRPr lang="en-US" dirty="0"/>
          </a:p>
          <a:p>
            <a:endParaRPr lang="en-US" dirty="0"/>
          </a:p>
        </p:txBody>
      </p:sp>
    </p:spTree>
    <p:extLst>
      <p:ext uri="{BB962C8B-B14F-4D97-AF65-F5344CB8AC3E}">
        <p14:creationId xmlns:p14="http://schemas.microsoft.com/office/powerpoint/2010/main" val="2338725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49" y="2828835"/>
            <a:ext cx="5580662" cy="2862322"/>
          </a:xfrm>
          <a:prstGeom prst="rect">
            <a:avLst/>
          </a:prstGeom>
          <a:noFill/>
        </p:spPr>
        <p:txBody>
          <a:bodyPr wrap="square" rtlCol="0">
            <a:spAutoFit/>
          </a:bodyPr>
          <a:lstStyle/>
          <a:p>
            <a:r>
              <a:rPr lang="en-US" b="1" dirty="0"/>
              <a:t>Opacity</a:t>
            </a:r>
          </a:p>
          <a:p>
            <a:endParaRPr lang="en-US" b="1" dirty="0"/>
          </a:p>
          <a:p>
            <a:r>
              <a:rPr lang="en-US" dirty="0"/>
              <a:t>The alleged opacity of algorithms (</a:t>
            </a:r>
            <a:r>
              <a:rPr lang="en-US" dirty="0" err="1"/>
              <a:t>Diakopoulos</a:t>
            </a:r>
            <a:r>
              <a:rPr lang="en-US" dirty="0"/>
              <a:t> and </a:t>
            </a:r>
            <a:r>
              <a:rPr lang="en-US" dirty="0" err="1"/>
              <a:t>Koliska</a:t>
            </a:r>
            <a:r>
              <a:rPr lang="en-US" dirty="0"/>
              <a:t> 2017) adds to these concerns, as this opacity can make it more difficult to identify external influences on the media, as well as to hold the media accountable for the way they carry out their democratic task and journalistic mission. </a:t>
            </a:r>
          </a:p>
          <a:p>
            <a:endParaRPr lang="en-US" dirty="0"/>
          </a:p>
          <a:p>
            <a:endParaRPr lang="en-US" dirty="0"/>
          </a:p>
        </p:txBody>
      </p:sp>
    </p:spTree>
    <p:extLst>
      <p:ext uri="{BB962C8B-B14F-4D97-AF65-F5344CB8AC3E}">
        <p14:creationId xmlns:p14="http://schemas.microsoft.com/office/powerpoint/2010/main" val="4214448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3BF9-93EE-F79D-06CE-F12B8D1A7B4D}"/>
              </a:ext>
            </a:extLst>
          </p:cNvPr>
          <p:cNvSpPr>
            <a:spLocks noGrp="1"/>
          </p:cNvSpPr>
          <p:nvPr>
            <p:ph type="title"/>
          </p:nvPr>
        </p:nvSpPr>
        <p:spPr>
          <a:xfrm>
            <a:off x="404662" y="404664"/>
            <a:ext cx="11389024" cy="432048"/>
          </a:xfrm>
        </p:spPr>
        <p:txBody>
          <a:bodyPr anchor="ctr">
            <a:normAutofit/>
          </a:bodyPr>
          <a:lstStyle/>
          <a:p>
            <a:pPr>
              <a:lnSpc>
                <a:spcPct val="90000"/>
              </a:lnSpc>
            </a:pPr>
            <a:r>
              <a:rPr lang="en-NL" sz="3100"/>
              <a:t>Platforms and publishers relation</a:t>
            </a:r>
            <a:endParaRPr lang="en-GB" sz="3100"/>
          </a:p>
        </p:txBody>
      </p:sp>
      <p:sp>
        <p:nvSpPr>
          <p:cNvPr id="12" name="Vertical Text Placeholder 2">
            <a:extLst>
              <a:ext uri="{FF2B5EF4-FFF2-40B4-BE49-F238E27FC236}">
                <a16:creationId xmlns:a16="http://schemas.microsoft.com/office/drawing/2014/main" id="{AAD672E0-2603-2D85-36AF-6AD5A1A183EA}"/>
              </a:ext>
            </a:extLst>
          </p:cNvPr>
          <p:cNvSpPr>
            <a:spLocks noGrp="1"/>
          </p:cNvSpPr>
          <p:nvPr>
            <p:ph type="body" orient="vert" idx="1"/>
          </p:nvPr>
        </p:nvSpPr>
        <p:spPr>
          <a:xfrm>
            <a:off x="404662" y="1252836"/>
            <a:ext cx="5593347" cy="4795836"/>
          </a:xfrm>
        </p:spPr>
        <p:txBody>
          <a:bodyPr/>
          <a:lstStyle/>
          <a:p>
            <a:r>
              <a:rPr lang="en-US"/>
              <a:t>Publishers work day to day with platforms. </a:t>
            </a:r>
          </a:p>
          <a:p>
            <a:endParaRPr lang="en-US"/>
          </a:p>
          <a:p>
            <a:r>
              <a:rPr lang="en-US"/>
              <a:t>Platforms compete with publishers for attention, for advertising, and for consumer spending. </a:t>
            </a:r>
          </a:p>
          <a:p>
            <a:endParaRPr lang="en-US"/>
          </a:p>
          <a:p>
            <a:r>
              <a:rPr lang="en-US"/>
              <a:t>However, publishers need to interact with platforms to gather public attention. </a:t>
            </a:r>
          </a:p>
        </p:txBody>
      </p:sp>
      <p:pic>
        <p:nvPicPr>
          <p:cNvPr id="7" name="Content Placeholder 8" descr="Chart, diagram, radar chart&#10;&#10;Description automatically generated">
            <a:extLst>
              <a:ext uri="{FF2B5EF4-FFF2-40B4-BE49-F238E27FC236}">
                <a16:creationId xmlns:a16="http://schemas.microsoft.com/office/drawing/2014/main" id="{C9D9F2D3-8645-C2D1-5AC8-255324AF0B58}"/>
              </a:ext>
            </a:extLst>
          </p:cNvPr>
          <p:cNvPicPr>
            <a:picLocks noGrp="1" noChangeAspect="1"/>
          </p:cNvPicPr>
          <p:nvPr>
            <p:ph type="pic" sz="quarter" idx="13"/>
          </p:nvPr>
        </p:nvPicPr>
        <p:blipFill rotWithShape="1">
          <a:blip r:embed="rId2"/>
          <a:srcRect l="982" r="10097"/>
          <a:stretch/>
        </p:blipFill>
        <p:spPr>
          <a:xfrm>
            <a:off x="6200775" y="1252538"/>
            <a:ext cx="5592763" cy="4795837"/>
          </a:xfrm>
          <a:noFill/>
        </p:spPr>
      </p:pic>
    </p:spTree>
    <p:extLst>
      <p:ext uri="{BB962C8B-B14F-4D97-AF65-F5344CB8AC3E}">
        <p14:creationId xmlns:p14="http://schemas.microsoft.com/office/powerpoint/2010/main" val="2951541983"/>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15E4-B892-A850-F6E3-82D8D055FF92}"/>
              </a:ext>
            </a:extLst>
          </p:cNvPr>
          <p:cNvSpPr>
            <a:spLocks noGrp="1"/>
          </p:cNvSpPr>
          <p:nvPr>
            <p:ph type="title"/>
          </p:nvPr>
        </p:nvSpPr>
        <p:spPr/>
        <p:txBody>
          <a:bodyPr/>
          <a:lstStyle/>
          <a:p>
            <a:r>
              <a:rPr lang="en-GB"/>
              <a:t>The rise of conversational agents </a:t>
            </a:r>
          </a:p>
        </p:txBody>
      </p:sp>
      <p:sp>
        <p:nvSpPr>
          <p:cNvPr id="4" name="Slide Number Placeholder 3">
            <a:extLst>
              <a:ext uri="{FF2B5EF4-FFF2-40B4-BE49-F238E27FC236}">
                <a16:creationId xmlns:a16="http://schemas.microsoft.com/office/drawing/2014/main" id="{8955FB02-779C-4BDB-F24E-A1B31D203990}"/>
              </a:ext>
            </a:extLst>
          </p:cNvPr>
          <p:cNvSpPr>
            <a:spLocks noGrp="1"/>
          </p:cNvSpPr>
          <p:nvPr>
            <p:ph type="sldNum" sz="quarter" idx="12"/>
          </p:nvPr>
        </p:nvSpPr>
        <p:spPr/>
        <p:txBody>
          <a:bodyPr/>
          <a:lstStyle/>
          <a:p>
            <a:fld id="{9E2AF1F2-29EC-4043-8A52-AFDFA5A10BF8}" type="slidenum">
              <a:rPr lang="en-US" smtClean="0"/>
              <a:t>17</a:t>
            </a:fld>
            <a:endParaRPr lang="en-US"/>
          </a:p>
        </p:txBody>
      </p:sp>
      <p:pic>
        <p:nvPicPr>
          <p:cNvPr id="7" name="Google Shape;90;p15">
            <a:extLst>
              <a:ext uri="{FF2B5EF4-FFF2-40B4-BE49-F238E27FC236}">
                <a16:creationId xmlns:a16="http://schemas.microsoft.com/office/drawing/2014/main" id="{E7F873D6-65EE-4A41-14EF-6AB30B857F4F}"/>
              </a:ext>
            </a:extLst>
          </p:cNvPr>
          <p:cNvPicPr preferRelativeResize="0"/>
          <p:nvPr/>
        </p:nvPicPr>
        <p:blipFill rotWithShape="1">
          <a:blip r:embed="rId2">
            <a:alphaModFix/>
          </a:blip>
          <a:srcRect b="5419"/>
          <a:stretch/>
        </p:blipFill>
        <p:spPr>
          <a:xfrm>
            <a:off x="3034485" y="1628800"/>
            <a:ext cx="6129377" cy="4056225"/>
          </a:xfrm>
          <a:prstGeom prst="rect">
            <a:avLst/>
          </a:prstGeom>
          <a:noFill/>
          <a:ln>
            <a:noFill/>
          </a:ln>
        </p:spPr>
      </p:pic>
    </p:spTree>
    <p:extLst>
      <p:ext uri="{BB962C8B-B14F-4D97-AF65-F5344CB8AC3E}">
        <p14:creationId xmlns:p14="http://schemas.microsoft.com/office/powerpoint/2010/main" val="432552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F1BC7-530D-4960-0E96-FFCADB86AA01}"/>
              </a:ext>
            </a:extLst>
          </p:cNvPr>
          <p:cNvSpPr>
            <a:spLocks noGrp="1"/>
          </p:cNvSpPr>
          <p:nvPr>
            <p:ph type="title"/>
          </p:nvPr>
        </p:nvSpPr>
        <p:spPr>
          <a:xfrm>
            <a:off x="384810" y="548680"/>
            <a:ext cx="11389024" cy="432048"/>
          </a:xfrm>
        </p:spPr>
        <p:txBody>
          <a:bodyPr/>
          <a:lstStyle/>
          <a:p>
            <a:r>
              <a:rPr lang="en-GB"/>
              <a:t>Definitions and types of CAs (chatbots, voice assistants, virtual agents)</a:t>
            </a:r>
          </a:p>
        </p:txBody>
      </p:sp>
      <p:sp>
        <p:nvSpPr>
          <p:cNvPr id="3" name="Vertical Text Placeholder 2">
            <a:extLst>
              <a:ext uri="{FF2B5EF4-FFF2-40B4-BE49-F238E27FC236}">
                <a16:creationId xmlns:a16="http://schemas.microsoft.com/office/drawing/2014/main" id="{EE7ED85E-53B9-5C65-9696-97AE585FC619}"/>
              </a:ext>
            </a:extLst>
          </p:cNvPr>
          <p:cNvSpPr>
            <a:spLocks noGrp="1"/>
          </p:cNvSpPr>
          <p:nvPr>
            <p:ph type="body" orient="vert" idx="1"/>
          </p:nvPr>
        </p:nvSpPr>
        <p:spPr>
          <a:xfrm>
            <a:off x="384810" y="1844824"/>
            <a:ext cx="5593347" cy="4795836"/>
          </a:xfrm>
        </p:spPr>
        <p:txBody>
          <a:bodyPr/>
          <a:lstStyle/>
          <a:p>
            <a:endParaRPr lang="en-GB"/>
          </a:p>
          <a:p>
            <a:r>
              <a:rPr lang="en-GB"/>
              <a:t>“Software that accepts natural language as input and generates natural language as output, engaging in a conversation with the user” (Griol et al., 2013, p. 760). </a:t>
            </a:r>
          </a:p>
          <a:p>
            <a:pPr lvl="1"/>
            <a:r>
              <a:rPr lang="en-GB"/>
              <a:t>Embodied and disembodied</a:t>
            </a:r>
          </a:p>
          <a:p>
            <a:r>
              <a:rPr lang="en-GB"/>
              <a:t>Focuses on a type of conversational agent: voice assistants.</a:t>
            </a:r>
          </a:p>
          <a:p>
            <a:pPr lvl="1"/>
            <a:r>
              <a:rPr lang="en-GB"/>
              <a:t>Contingency of messages</a:t>
            </a:r>
          </a:p>
          <a:p>
            <a:pPr lvl="1"/>
            <a:r>
              <a:rPr lang="en-GB"/>
              <a:t>Modality</a:t>
            </a:r>
          </a:p>
          <a:p>
            <a:endParaRPr lang="en-GB"/>
          </a:p>
        </p:txBody>
      </p:sp>
      <p:pic>
        <p:nvPicPr>
          <p:cNvPr id="5" name="Google Shape;102;p16">
            <a:extLst>
              <a:ext uri="{FF2B5EF4-FFF2-40B4-BE49-F238E27FC236}">
                <a16:creationId xmlns:a16="http://schemas.microsoft.com/office/drawing/2014/main" id="{DE1D2CAF-3D9D-95B9-5F1B-A516FD9D35BC}"/>
              </a:ext>
            </a:extLst>
          </p:cNvPr>
          <p:cNvPicPr preferRelativeResize="0">
            <a:picLocks noGrp="1"/>
          </p:cNvPicPr>
          <p:nvPr>
            <p:ph type="pic" sz="quarter" idx="13"/>
          </p:nvPr>
        </p:nvPicPr>
        <p:blipFill rotWithShape="1">
          <a:blip r:embed="rId2">
            <a:alphaModFix/>
          </a:blip>
          <a:srcRect l="-10098" r="-10098"/>
          <a:stretch/>
        </p:blipFill>
        <p:spPr>
          <a:xfrm>
            <a:off x="6747247" y="1844824"/>
            <a:ext cx="4686251" cy="3771503"/>
          </a:xfrm>
          <a:prstGeom prst="rect">
            <a:avLst/>
          </a:prstGeom>
          <a:noFill/>
          <a:ln>
            <a:noFill/>
          </a:ln>
        </p:spPr>
      </p:pic>
      <p:sp>
        <p:nvSpPr>
          <p:cNvPr id="6" name="TextBox 5">
            <a:extLst>
              <a:ext uri="{FF2B5EF4-FFF2-40B4-BE49-F238E27FC236}">
                <a16:creationId xmlns:a16="http://schemas.microsoft.com/office/drawing/2014/main" id="{B88BF5F8-CCFB-2A37-0100-01C9DF4464AC}"/>
              </a:ext>
            </a:extLst>
          </p:cNvPr>
          <p:cNvSpPr txBox="1"/>
          <p:nvPr/>
        </p:nvSpPr>
        <p:spPr>
          <a:xfrm>
            <a:off x="3454400" y="-795867"/>
            <a:ext cx="0" cy="0"/>
          </a:xfrm>
          <a:prstGeom prst="rect">
            <a:avLst/>
          </a:prstGeom>
          <a:noFill/>
        </p:spPr>
        <p:txBody>
          <a:bodyPr wrap="none" lIns="108000" tIns="108000" rIns="108000" bIns="108000" rtlCol="0">
            <a:noAutofit/>
          </a:bodyPr>
          <a:lstStyle/>
          <a:p>
            <a:endParaRPr lang="en-GB" noProof="0" dirty="0" err="1">
              <a:solidFill>
                <a:schemeClr val="bg2"/>
              </a:solidFill>
            </a:endParaRPr>
          </a:p>
        </p:txBody>
      </p:sp>
    </p:spTree>
    <p:extLst>
      <p:ext uri="{BB962C8B-B14F-4D97-AF65-F5344CB8AC3E}">
        <p14:creationId xmlns:p14="http://schemas.microsoft.com/office/powerpoint/2010/main" val="1676381829"/>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87ADF-2E7F-BC29-7416-BEA0FD5EA1C2}"/>
              </a:ext>
            </a:extLst>
          </p:cNvPr>
          <p:cNvSpPr>
            <a:spLocks noGrp="1"/>
          </p:cNvSpPr>
          <p:nvPr>
            <p:ph type="title"/>
          </p:nvPr>
        </p:nvSpPr>
        <p:spPr/>
        <p:txBody>
          <a:bodyPr/>
          <a:lstStyle/>
          <a:p>
            <a:r>
              <a:rPr lang="en-GB"/>
              <a:t>News recommenders explained</a:t>
            </a:r>
          </a:p>
        </p:txBody>
      </p:sp>
      <p:sp>
        <p:nvSpPr>
          <p:cNvPr id="3" name="Vertical Text Placeholder 2">
            <a:extLst>
              <a:ext uri="{FF2B5EF4-FFF2-40B4-BE49-F238E27FC236}">
                <a16:creationId xmlns:a16="http://schemas.microsoft.com/office/drawing/2014/main" id="{6C74D70B-CC12-E152-E267-B855B40410A5}"/>
              </a:ext>
            </a:extLst>
          </p:cNvPr>
          <p:cNvSpPr>
            <a:spLocks noGrp="1"/>
          </p:cNvSpPr>
          <p:nvPr>
            <p:ph type="body" orient="vert" idx="1"/>
          </p:nvPr>
        </p:nvSpPr>
        <p:spPr/>
        <p:txBody>
          <a:bodyPr/>
          <a:lstStyle/>
          <a:p>
            <a:r>
              <a:rPr lang="en-GB"/>
              <a:t>Why do we need explanations? Because recommendations are usually opaque to the end user. </a:t>
            </a:r>
          </a:p>
          <a:p>
            <a:endParaRPr lang="en-GB"/>
          </a:p>
          <a:p>
            <a:r>
              <a:rPr lang="en-GB"/>
              <a:t>Explanations are especially needed when the system behaves in an unexpected manner (Miller, 2019).</a:t>
            </a:r>
          </a:p>
        </p:txBody>
      </p:sp>
      <p:sp>
        <p:nvSpPr>
          <p:cNvPr id="4" name="Google Shape;82;p15">
            <a:extLst>
              <a:ext uri="{FF2B5EF4-FFF2-40B4-BE49-F238E27FC236}">
                <a16:creationId xmlns:a16="http://schemas.microsoft.com/office/drawing/2014/main" id="{CAEE462F-2365-81ED-F36C-8D0611384EAC}"/>
              </a:ext>
            </a:extLst>
          </p:cNvPr>
          <p:cNvSpPr/>
          <p:nvPr/>
        </p:nvSpPr>
        <p:spPr>
          <a:xfrm>
            <a:off x="4507059" y="3670624"/>
            <a:ext cx="906600" cy="785400"/>
          </a:xfrm>
          <a:prstGeom prst="hexagon">
            <a:avLst>
              <a:gd name="adj" fmla="val 25000"/>
              <a:gd name="vf" fmla="val 11547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83;p15">
            <a:extLst>
              <a:ext uri="{FF2B5EF4-FFF2-40B4-BE49-F238E27FC236}">
                <a16:creationId xmlns:a16="http://schemas.microsoft.com/office/drawing/2014/main" id="{FDEC8E4B-FC52-BD65-67F9-C96CBC094EB6}"/>
              </a:ext>
            </a:extLst>
          </p:cNvPr>
          <p:cNvSpPr/>
          <p:nvPr/>
        </p:nvSpPr>
        <p:spPr>
          <a:xfrm>
            <a:off x="5603584" y="3670624"/>
            <a:ext cx="906600" cy="785400"/>
          </a:xfrm>
          <a:prstGeom prst="hexagon">
            <a:avLst>
              <a:gd name="adj" fmla="val 25000"/>
              <a:gd name="vf" fmla="val 11547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84;p15">
            <a:extLst>
              <a:ext uri="{FF2B5EF4-FFF2-40B4-BE49-F238E27FC236}">
                <a16:creationId xmlns:a16="http://schemas.microsoft.com/office/drawing/2014/main" id="{A07A8FD3-962A-A3A0-177C-AE964746E23B}"/>
              </a:ext>
            </a:extLst>
          </p:cNvPr>
          <p:cNvSpPr/>
          <p:nvPr/>
        </p:nvSpPr>
        <p:spPr>
          <a:xfrm>
            <a:off x="6747247" y="3650754"/>
            <a:ext cx="906600" cy="785400"/>
          </a:xfrm>
          <a:prstGeom prst="hexagon">
            <a:avLst>
              <a:gd name="adj" fmla="val 25000"/>
              <a:gd name="vf" fmla="val 11547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85;p15">
            <a:extLst>
              <a:ext uri="{FF2B5EF4-FFF2-40B4-BE49-F238E27FC236}">
                <a16:creationId xmlns:a16="http://schemas.microsoft.com/office/drawing/2014/main" id="{9AF2E7D5-917B-0CFE-0C32-49241CB8DC65}"/>
              </a:ext>
            </a:extLst>
          </p:cNvPr>
          <p:cNvSpPr txBox="1"/>
          <p:nvPr/>
        </p:nvSpPr>
        <p:spPr>
          <a:xfrm>
            <a:off x="5660884" y="3863224"/>
            <a:ext cx="7920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a:solidFill>
                  <a:schemeClr val="lt1"/>
                </a:solidFill>
              </a:rPr>
              <a:t>GDPR</a:t>
            </a:r>
            <a:endParaRPr sz="1600">
              <a:solidFill>
                <a:schemeClr val="lt1"/>
              </a:solidFill>
            </a:endParaRPr>
          </a:p>
        </p:txBody>
      </p:sp>
      <p:sp>
        <p:nvSpPr>
          <p:cNvPr id="8" name="Google Shape;86;p15">
            <a:extLst>
              <a:ext uri="{FF2B5EF4-FFF2-40B4-BE49-F238E27FC236}">
                <a16:creationId xmlns:a16="http://schemas.microsoft.com/office/drawing/2014/main" id="{5B02741B-6EF8-729D-3F79-08AF3E779EA3}"/>
              </a:ext>
            </a:extLst>
          </p:cNvPr>
          <p:cNvSpPr txBox="1"/>
          <p:nvPr/>
        </p:nvSpPr>
        <p:spPr>
          <a:xfrm>
            <a:off x="4574509" y="3863224"/>
            <a:ext cx="79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DSA</a:t>
            </a:r>
            <a:endParaRPr>
              <a:solidFill>
                <a:schemeClr val="lt1"/>
              </a:solidFill>
            </a:endParaRPr>
          </a:p>
        </p:txBody>
      </p:sp>
      <p:sp>
        <p:nvSpPr>
          <p:cNvPr id="9" name="Google Shape;87;p15">
            <a:extLst>
              <a:ext uri="{FF2B5EF4-FFF2-40B4-BE49-F238E27FC236}">
                <a16:creationId xmlns:a16="http://schemas.microsoft.com/office/drawing/2014/main" id="{FF90D6EB-AD6E-B9F6-4FDF-A0C4D4DED604}"/>
              </a:ext>
            </a:extLst>
          </p:cNvPr>
          <p:cNvSpPr txBox="1"/>
          <p:nvPr/>
        </p:nvSpPr>
        <p:spPr>
          <a:xfrm>
            <a:off x="6804547" y="3673061"/>
            <a:ext cx="79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rPr>
              <a:t>AI Act</a:t>
            </a:r>
            <a:endParaRPr>
              <a:solidFill>
                <a:schemeClr val="lt1"/>
              </a:solidFill>
            </a:endParaRPr>
          </a:p>
        </p:txBody>
      </p:sp>
    </p:spTree>
    <p:extLst>
      <p:ext uri="{BB962C8B-B14F-4D97-AF65-F5344CB8AC3E}">
        <p14:creationId xmlns:p14="http://schemas.microsoft.com/office/powerpoint/2010/main" val="410792897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6BD8-1231-7729-2A65-1A3BAFAEE737}"/>
              </a:ext>
            </a:extLst>
          </p:cNvPr>
          <p:cNvSpPr>
            <a:spLocks noGrp="1"/>
          </p:cNvSpPr>
          <p:nvPr>
            <p:ph type="title"/>
          </p:nvPr>
        </p:nvSpPr>
        <p:spPr/>
        <p:txBody>
          <a:bodyPr/>
          <a:lstStyle/>
          <a:p>
            <a:r>
              <a:rPr lang="en-GB"/>
              <a:t>Conversational agents in the media ecosystem</a:t>
            </a:r>
          </a:p>
        </p:txBody>
      </p:sp>
      <p:sp>
        <p:nvSpPr>
          <p:cNvPr id="3" name="Vertical Text Placeholder 2">
            <a:extLst>
              <a:ext uri="{FF2B5EF4-FFF2-40B4-BE49-F238E27FC236}">
                <a16:creationId xmlns:a16="http://schemas.microsoft.com/office/drawing/2014/main" id="{E92BB25F-B4C7-93E7-CF6C-5064F014F9A6}"/>
              </a:ext>
            </a:extLst>
          </p:cNvPr>
          <p:cNvSpPr>
            <a:spLocks noGrp="1"/>
          </p:cNvSpPr>
          <p:nvPr>
            <p:ph type="body" orient="vert" idx="1"/>
          </p:nvPr>
        </p:nvSpPr>
        <p:spPr/>
        <p:txBody>
          <a:bodyPr/>
          <a:lstStyle/>
          <a:p>
            <a:endParaRPr lang="en-GB"/>
          </a:p>
          <a:p>
            <a:r>
              <a:rPr lang="en-GB"/>
              <a:t>In today's fragmented media environment, individuals access information through multiple means such as CAs, news websites, and social media (Vermeer et al., 2020).</a:t>
            </a:r>
          </a:p>
          <a:p>
            <a:r>
              <a:rPr lang="en-GB"/>
              <a:t>News organizations look for new ways to interact with the public (e.g., social media, CAs). </a:t>
            </a:r>
          </a:p>
          <a:p>
            <a:r>
              <a:rPr lang="en-GB"/>
              <a:t>1/5 users ask CAs for news regularly (Newman et al., 2019).</a:t>
            </a:r>
          </a:p>
          <a:p>
            <a:r>
              <a:rPr lang="en-GB"/>
              <a:t>Numbers are expected to rise in the upcoming year (Newman et al., 2019). </a:t>
            </a:r>
          </a:p>
          <a:p>
            <a:endParaRPr lang="en-GB"/>
          </a:p>
        </p:txBody>
      </p:sp>
      <p:pic>
        <p:nvPicPr>
          <p:cNvPr id="5" name="Google Shape;113;p17">
            <a:extLst>
              <a:ext uri="{FF2B5EF4-FFF2-40B4-BE49-F238E27FC236}">
                <a16:creationId xmlns:a16="http://schemas.microsoft.com/office/drawing/2014/main" id="{C8DBD508-C66E-7A78-C614-31BC4C18AC3B}"/>
              </a:ext>
            </a:extLst>
          </p:cNvPr>
          <p:cNvPicPr preferRelativeResize="0">
            <a:picLocks noGrp="1"/>
          </p:cNvPicPr>
          <p:nvPr>
            <p:ph type="pic" sz="quarter" idx="13"/>
          </p:nvPr>
        </p:nvPicPr>
        <p:blipFill>
          <a:blip r:embed="rId2">
            <a:alphaModFix/>
          </a:blip>
          <a:srcRect l="1169" r="1169"/>
          <a:stretch>
            <a:fillRect/>
          </a:stretch>
        </p:blipFill>
        <p:spPr>
          <a:prstGeom prst="rect">
            <a:avLst/>
          </a:prstGeom>
          <a:noFill/>
          <a:ln>
            <a:noFill/>
          </a:ln>
        </p:spPr>
      </p:pic>
    </p:spTree>
    <p:extLst>
      <p:ext uri="{BB962C8B-B14F-4D97-AF65-F5344CB8AC3E}">
        <p14:creationId xmlns:p14="http://schemas.microsoft.com/office/powerpoint/2010/main" val="1381218333"/>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232E-7BB1-669A-7D6A-6539F59432E2}"/>
              </a:ext>
            </a:extLst>
          </p:cNvPr>
          <p:cNvSpPr>
            <a:spLocks noGrp="1"/>
          </p:cNvSpPr>
          <p:nvPr>
            <p:ph type="title"/>
          </p:nvPr>
        </p:nvSpPr>
        <p:spPr/>
        <p:txBody>
          <a:bodyPr/>
          <a:lstStyle/>
          <a:p>
            <a:r>
              <a:rPr lang="en-GB" sz="3200"/>
              <a:t>Key players in the market and their impact on the media landscape</a:t>
            </a:r>
          </a:p>
        </p:txBody>
      </p:sp>
      <p:sp>
        <p:nvSpPr>
          <p:cNvPr id="3" name="Vertical Text Placeholder 2">
            <a:extLst>
              <a:ext uri="{FF2B5EF4-FFF2-40B4-BE49-F238E27FC236}">
                <a16:creationId xmlns:a16="http://schemas.microsoft.com/office/drawing/2014/main" id="{40CF8D31-3E12-5FBA-45EC-A52773765D4C}"/>
              </a:ext>
            </a:extLst>
          </p:cNvPr>
          <p:cNvSpPr>
            <a:spLocks noGrp="1"/>
          </p:cNvSpPr>
          <p:nvPr>
            <p:ph type="body" orient="vert" idx="1"/>
          </p:nvPr>
        </p:nvSpPr>
        <p:spPr/>
        <p:txBody>
          <a:bodyPr/>
          <a:lstStyle/>
          <a:p>
            <a:endParaRPr lang="en-GB"/>
          </a:p>
          <a:p>
            <a:endParaRPr lang="en-GB"/>
          </a:p>
          <a:p>
            <a:r>
              <a:rPr lang="en-GB"/>
              <a:t>The companies behind important CAs (Amazon, Google) are pushing media organizations to shift to audio news(Turow, 2021).</a:t>
            </a:r>
          </a:p>
          <a:p>
            <a:r>
              <a:rPr lang="en-GB"/>
              <a:t>Winner takes all dynamics (Newman et al., 2019).</a:t>
            </a:r>
          </a:p>
          <a:p>
            <a:endParaRPr lang="en-GB"/>
          </a:p>
        </p:txBody>
      </p:sp>
      <p:grpSp>
        <p:nvGrpSpPr>
          <p:cNvPr id="8" name="Google Shape;124;p18">
            <a:extLst>
              <a:ext uri="{FF2B5EF4-FFF2-40B4-BE49-F238E27FC236}">
                <a16:creationId xmlns:a16="http://schemas.microsoft.com/office/drawing/2014/main" id="{2887872A-99A6-FC02-E34E-8E1EFE2EC7D4}"/>
              </a:ext>
            </a:extLst>
          </p:cNvPr>
          <p:cNvGrpSpPr/>
          <p:nvPr/>
        </p:nvGrpSpPr>
        <p:grpSpPr>
          <a:xfrm>
            <a:off x="5998009" y="3933056"/>
            <a:ext cx="4146400" cy="1086950"/>
            <a:chOff x="2691575" y="1654325"/>
            <a:chExt cx="4146400" cy="1086950"/>
          </a:xfrm>
        </p:grpSpPr>
        <p:pic>
          <p:nvPicPr>
            <p:cNvPr id="9" name="Google Shape;125;p18">
              <a:extLst>
                <a:ext uri="{FF2B5EF4-FFF2-40B4-BE49-F238E27FC236}">
                  <a16:creationId xmlns:a16="http://schemas.microsoft.com/office/drawing/2014/main" id="{E7E9C7C3-D5E7-5F1F-D15B-0FAD06FEAB74}"/>
                </a:ext>
              </a:extLst>
            </p:cNvPr>
            <p:cNvPicPr preferRelativeResize="0"/>
            <p:nvPr/>
          </p:nvPicPr>
          <p:blipFill rotWithShape="1">
            <a:blip r:embed="rId2">
              <a:alphaModFix/>
            </a:blip>
            <a:srcRect t="11760" r="81639" b="67107"/>
            <a:stretch/>
          </p:blipFill>
          <p:spPr>
            <a:xfrm>
              <a:off x="2691575" y="1654325"/>
              <a:ext cx="1165700" cy="1086950"/>
            </a:xfrm>
            <a:prstGeom prst="rect">
              <a:avLst/>
            </a:prstGeom>
            <a:noFill/>
            <a:ln>
              <a:noFill/>
            </a:ln>
          </p:spPr>
        </p:pic>
        <p:pic>
          <p:nvPicPr>
            <p:cNvPr id="10" name="Google Shape;126;p18">
              <a:extLst>
                <a:ext uri="{FF2B5EF4-FFF2-40B4-BE49-F238E27FC236}">
                  <a16:creationId xmlns:a16="http://schemas.microsoft.com/office/drawing/2014/main" id="{12CD322E-3F9B-48E6-3318-7030B40C77BA}"/>
                </a:ext>
              </a:extLst>
            </p:cNvPr>
            <p:cNvPicPr preferRelativeResize="0"/>
            <p:nvPr/>
          </p:nvPicPr>
          <p:blipFill rotWithShape="1">
            <a:blip r:embed="rId2">
              <a:alphaModFix/>
            </a:blip>
            <a:srcRect l="33736" t="11760" r="18117" b="67107"/>
            <a:stretch/>
          </p:blipFill>
          <p:spPr>
            <a:xfrm>
              <a:off x="3781075" y="1654325"/>
              <a:ext cx="3056899" cy="1086950"/>
            </a:xfrm>
            <a:prstGeom prst="rect">
              <a:avLst/>
            </a:prstGeom>
            <a:noFill/>
            <a:ln>
              <a:noFill/>
            </a:ln>
          </p:spPr>
        </p:pic>
      </p:grpSp>
    </p:spTree>
    <p:extLst>
      <p:ext uri="{BB962C8B-B14F-4D97-AF65-F5344CB8AC3E}">
        <p14:creationId xmlns:p14="http://schemas.microsoft.com/office/powerpoint/2010/main" val="3460654977"/>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9CDB-E78B-60A0-F4E0-0BB8A27EBE01}"/>
              </a:ext>
            </a:extLst>
          </p:cNvPr>
          <p:cNvSpPr>
            <a:spLocks noGrp="1"/>
          </p:cNvSpPr>
          <p:nvPr>
            <p:ph type="title"/>
          </p:nvPr>
        </p:nvSpPr>
        <p:spPr/>
        <p:txBody>
          <a:bodyPr/>
          <a:lstStyle/>
          <a:p>
            <a:r>
              <a:rPr lang="en-GB"/>
              <a:t>Advantages of news consumption via CAs</a:t>
            </a:r>
          </a:p>
        </p:txBody>
      </p:sp>
      <p:sp>
        <p:nvSpPr>
          <p:cNvPr id="3" name="Vertical Text Placeholder 2">
            <a:extLst>
              <a:ext uri="{FF2B5EF4-FFF2-40B4-BE49-F238E27FC236}">
                <a16:creationId xmlns:a16="http://schemas.microsoft.com/office/drawing/2014/main" id="{8113449A-7C75-C0A5-9AEE-4B89DD231B0C}"/>
              </a:ext>
            </a:extLst>
          </p:cNvPr>
          <p:cNvSpPr>
            <a:spLocks noGrp="1"/>
          </p:cNvSpPr>
          <p:nvPr>
            <p:ph type="body" orient="vert" idx="1"/>
          </p:nvPr>
        </p:nvSpPr>
        <p:spPr>
          <a:xfrm>
            <a:off x="404662" y="1252836"/>
            <a:ext cx="10663065" cy="4795836"/>
          </a:xfrm>
        </p:spPr>
        <p:txBody>
          <a:bodyPr/>
          <a:lstStyle/>
          <a:p>
            <a:r>
              <a:rPr lang="en-GB"/>
              <a:t>In addition, as these agents emulate natural language, they account for multiple strategies to strive for personalization (e.g., observing users' conversations, asking about users' choices) in comparison to other channels (e.g., search) (Alimamy &amp; Kuhail, 2023). </a:t>
            </a:r>
          </a:p>
          <a:p>
            <a:pPr lvl="1"/>
            <a:r>
              <a:rPr lang="en-GB"/>
              <a:t>Algorithmic recommendations</a:t>
            </a:r>
          </a:p>
          <a:p>
            <a:pPr lvl="1"/>
            <a:r>
              <a:rPr lang="en-GB"/>
              <a:t>Formatting content</a:t>
            </a:r>
          </a:p>
          <a:p>
            <a:pPr lvl="1"/>
            <a:r>
              <a:rPr lang="en-GB"/>
              <a:t>Asking questions </a:t>
            </a:r>
          </a:p>
          <a:p>
            <a:pPr lvl="1"/>
            <a:r>
              <a:rPr lang="en-GB"/>
              <a:t>Timely information</a:t>
            </a:r>
          </a:p>
          <a:p>
            <a:r>
              <a:rPr lang="en-GB"/>
              <a:t>Convenience and accessibility for users (orchestrators), as conversational agents can function as information providers, intermediaries, and affective companions by processing natural language users’ requests and selecting content while having a conversation with the user (Natale, 2021).</a:t>
            </a:r>
          </a:p>
          <a:p>
            <a:pPr lvl="1"/>
            <a:r>
              <a:rPr lang="en-GB"/>
              <a:t>Routines</a:t>
            </a:r>
          </a:p>
          <a:p>
            <a:r>
              <a:rPr lang="en-GB"/>
              <a:t>Social way of receiving news information [Mindless anthropomorphism] (Araujo, 2018). </a:t>
            </a:r>
          </a:p>
          <a:p>
            <a:endParaRPr lang="en-GB"/>
          </a:p>
        </p:txBody>
      </p:sp>
    </p:spTree>
    <p:extLst>
      <p:ext uri="{BB962C8B-B14F-4D97-AF65-F5344CB8AC3E}">
        <p14:creationId xmlns:p14="http://schemas.microsoft.com/office/powerpoint/2010/main" val="3460022272"/>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F462-C4C0-1C63-916C-360C02FE6868}"/>
              </a:ext>
            </a:extLst>
          </p:cNvPr>
          <p:cNvSpPr>
            <a:spLocks noGrp="1"/>
          </p:cNvSpPr>
          <p:nvPr>
            <p:ph type="title"/>
          </p:nvPr>
        </p:nvSpPr>
        <p:spPr/>
        <p:txBody>
          <a:bodyPr/>
          <a:lstStyle/>
          <a:p>
            <a:r>
              <a:rPr lang="en-GB"/>
              <a:t>Challenges of CAs</a:t>
            </a:r>
          </a:p>
        </p:txBody>
      </p:sp>
      <p:sp>
        <p:nvSpPr>
          <p:cNvPr id="3" name="Content Placeholder 2">
            <a:extLst>
              <a:ext uri="{FF2B5EF4-FFF2-40B4-BE49-F238E27FC236}">
                <a16:creationId xmlns:a16="http://schemas.microsoft.com/office/drawing/2014/main" id="{62B0DAAD-104F-FCE0-35DD-3B3EF0289032}"/>
              </a:ext>
            </a:extLst>
          </p:cNvPr>
          <p:cNvSpPr>
            <a:spLocks noGrp="1"/>
          </p:cNvSpPr>
          <p:nvPr>
            <p:ph idx="1"/>
          </p:nvPr>
        </p:nvSpPr>
        <p:spPr/>
        <p:txBody>
          <a:bodyPr/>
          <a:lstStyle/>
          <a:p>
            <a:endParaRPr lang="en-GB"/>
          </a:p>
          <a:p>
            <a:r>
              <a:rPr lang="en-GB"/>
              <a:t>Algorithmically curated information flows on these channels have the potential to shape users' public issue salience and impact democracy (Seipp et al., 2023).</a:t>
            </a:r>
          </a:p>
          <a:p>
            <a:pPr lvl="1"/>
            <a:r>
              <a:rPr lang="en-GB"/>
              <a:t>Diversity</a:t>
            </a:r>
          </a:p>
          <a:p>
            <a:r>
              <a:rPr lang="en-GB"/>
              <a:t>Algorithms, and the institutions behind them, often make opaque recommendations, making it difficult for users to understand the reasoning behind the system (Diakopoulos &amp; Koliska, 2017; Liu &amp; Wei, 2021; Shin, 2021).</a:t>
            </a:r>
          </a:p>
          <a:p>
            <a:r>
              <a:rPr lang="en-GB"/>
              <a:t>News consumption in CAs follow a winner takes all dynamic (Newman, 2018).</a:t>
            </a:r>
          </a:p>
          <a:p>
            <a:endParaRPr lang="en-GB"/>
          </a:p>
        </p:txBody>
      </p:sp>
      <p:sp>
        <p:nvSpPr>
          <p:cNvPr id="4" name="Slide Number Placeholder 3">
            <a:extLst>
              <a:ext uri="{FF2B5EF4-FFF2-40B4-BE49-F238E27FC236}">
                <a16:creationId xmlns:a16="http://schemas.microsoft.com/office/drawing/2014/main" id="{D856E8F4-CA15-B964-64D1-32F381519F1C}"/>
              </a:ext>
            </a:extLst>
          </p:cNvPr>
          <p:cNvSpPr>
            <a:spLocks noGrp="1"/>
          </p:cNvSpPr>
          <p:nvPr>
            <p:ph type="sldNum" sz="quarter" idx="12"/>
          </p:nvPr>
        </p:nvSpPr>
        <p:spPr/>
        <p:txBody>
          <a:bodyPr/>
          <a:lstStyle/>
          <a:p>
            <a:fld id="{9E2AF1F2-29EC-4043-8A52-AFDFA5A10BF8}" type="slidenum">
              <a:rPr lang="en-US" smtClean="0"/>
              <a:t>22</a:t>
            </a:fld>
            <a:endParaRPr lang="en-US"/>
          </a:p>
        </p:txBody>
      </p:sp>
      <p:pic>
        <p:nvPicPr>
          <p:cNvPr id="5" name="Google Shape;310;p33">
            <a:extLst>
              <a:ext uri="{FF2B5EF4-FFF2-40B4-BE49-F238E27FC236}">
                <a16:creationId xmlns:a16="http://schemas.microsoft.com/office/drawing/2014/main" id="{C43813CD-E1C6-17DF-131F-312222391C95}"/>
              </a:ext>
            </a:extLst>
          </p:cNvPr>
          <p:cNvPicPr preferRelativeResize="0"/>
          <p:nvPr/>
        </p:nvPicPr>
        <p:blipFill>
          <a:blip r:embed="rId2">
            <a:alphaModFix/>
          </a:blip>
          <a:stretch>
            <a:fillRect/>
          </a:stretch>
        </p:blipFill>
        <p:spPr>
          <a:xfrm>
            <a:off x="4549260" y="4221088"/>
            <a:ext cx="3099826" cy="1514608"/>
          </a:xfrm>
          <a:prstGeom prst="rect">
            <a:avLst/>
          </a:prstGeom>
          <a:noFill/>
          <a:ln>
            <a:noFill/>
          </a:ln>
        </p:spPr>
      </p:pic>
    </p:spTree>
    <p:extLst>
      <p:ext uri="{BB962C8B-B14F-4D97-AF65-F5344CB8AC3E}">
        <p14:creationId xmlns:p14="http://schemas.microsoft.com/office/powerpoint/2010/main" val="2445333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0EA414-AD8B-F661-5FA6-B6CC7110E5C8}"/>
              </a:ext>
            </a:extLst>
          </p:cNvPr>
          <p:cNvSpPr>
            <a:spLocks noGrp="1"/>
          </p:cNvSpPr>
          <p:nvPr>
            <p:ph type="sldNum" sz="quarter" idx="12"/>
          </p:nvPr>
        </p:nvSpPr>
        <p:spPr/>
        <p:txBody>
          <a:bodyPr/>
          <a:lstStyle/>
          <a:p>
            <a:endParaRPr lang="en-US"/>
          </a:p>
        </p:txBody>
      </p:sp>
      <p:sp>
        <p:nvSpPr>
          <p:cNvPr id="5" name="Title 2">
            <a:extLst>
              <a:ext uri="{FF2B5EF4-FFF2-40B4-BE49-F238E27FC236}">
                <a16:creationId xmlns:a16="http://schemas.microsoft.com/office/drawing/2014/main" id="{1EDC6D10-3A07-04D4-B48E-E71D769DF02E}"/>
              </a:ext>
            </a:extLst>
          </p:cNvPr>
          <p:cNvSpPr>
            <a:spLocks noGrp="1"/>
          </p:cNvSpPr>
          <p:nvPr>
            <p:ph type="title"/>
          </p:nvPr>
        </p:nvSpPr>
        <p:spPr>
          <a:xfrm>
            <a:off x="787119" y="543142"/>
            <a:ext cx="9539436" cy="1057330"/>
          </a:xfrm>
        </p:spPr>
        <p:txBody>
          <a:bodyPr/>
          <a:lstStyle/>
          <a:p>
            <a:r>
              <a:rPr lang="en-GB"/>
              <a:t>How do conversational agents influence issue salience? </a:t>
            </a:r>
            <a:br>
              <a:rPr lang="en-GB"/>
            </a:br>
            <a:endParaRPr lang="en-NL"/>
          </a:p>
        </p:txBody>
      </p:sp>
      <p:sp>
        <p:nvSpPr>
          <p:cNvPr id="6" name="TextBox 5">
            <a:extLst>
              <a:ext uri="{FF2B5EF4-FFF2-40B4-BE49-F238E27FC236}">
                <a16:creationId xmlns:a16="http://schemas.microsoft.com/office/drawing/2014/main" id="{0CB325D1-0A39-7293-7622-A1D9EA16BB7F}"/>
              </a:ext>
            </a:extLst>
          </p:cNvPr>
          <p:cNvSpPr txBox="1"/>
          <p:nvPr/>
        </p:nvSpPr>
        <p:spPr>
          <a:xfrm>
            <a:off x="787119" y="5750338"/>
            <a:ext cx="4113494" cy="615553"/>
          </a:xfrm>
          <a:prstGeom prst="rect">
            <a:avLst/>
          </a:prstGeom>
          <a:noFill/>
        </p:spPr>
        <p:txBody>
          <a:bodyPr wrap="square" lIns="0" tIns="0" rIns="0" bIns="0" rtlCol="0">
            <a:spAutoFit/>
          </a:bodyPr>
          <a:lstStyle/>
          <a:p>
            <a:r>
              <a:rPr lang="en-NL" sz="1000">
                <a:solidFill>
                  <a:schemeClr val="bg1">
                    <a:lumMod val="50000"/>
                  </a:schemeClr>
                </a:solidFill>
              </a:rPr>
              <a:t>¹</a:t>
            </a:r>
            <a:r>
              <a:rPr lang="en-GB" sz="1000">
                <a:solidFill>
                  <a:schemeClr val="bg1">
                    <a:lumMod val="50000"/>
                  </a:schemeClr>
                </a:solidFill>
              </a:rPr>
              <a:t>Newman et al., 2019; Weidmüller et al., 2021</a:t>
            </a:r>
            <a:endParaRPr lang="en-NL" sz="1000">
              <a:solidFill>
                <a:schemeClr val="bg1">
                  <a:lumMod val="50000"/>
                </a:schemeClr>
              </a:solidFill>
            </a:endParaRPr>
          </a:p>
          <a:p>
            <a:r>
              <a:rPr lang="en-GB" sz="10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²</a:t>
            </a:r>
            <a:r>
              <a:rPr lang="en-NL" sz="1000">
                <a:solidFill>
                  <a:schemeClr val="bg1">
                    <a:lumMod val="50000"/>
                  </a:schemeClr>
                </a:solidFill>
              </a:rPr>
              <a:t>Gannes, 2019; Kinsella, 2019</a:t>
            </a:r>
          </a:p>
          <a:p>
            <a:r>
              <a:rPr lang="en-GB" sz="100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³Weidmüller et al., 2021</a:t>
            </a:r>
          </a:p>
          <a:p>
            <a:endParaRPr lang="en-NL" sz="1000">
              <a:solidFill>
                <a:schemeClr val="bg1">
                  <a:lumMod val="50000"/>
                </a:schemeClr>
              </a:solidFill>
            </a:endParaRPr>
          </a:p>
        </p:txBody>
      </p:sp>
      <p:graphicFrame>
        <p:nvGraphicFramePr>
          <p:cNvPr id="7" name="Diagram 6">
            <a:extLst>
              <a:ext uri="{FF2B5EF4-FFF2-40B4-BE49-F238E27FC236}">
                <a16:creationId xmlns:a16="http://schemas.microsoft.com/office/drawing/2014/main" id="{CD27D610-D09D-437D-64BD-01971EB5A2A4}"/>
              </a:ext>
            </a:extLst>
          </p:cNvPr>
          <p:cNvGraphicFramePr/>
          <p:nvPr>
            <p:extLst>
              <p:ext uri="{D42A27DB-BD31-4B8C-83A1-F6EECF244321}">
                <p14:modId xmlns:p14="http://schemas.microsoft.com/office/powerpoint/2010/main" val="3228721913"/>
              </p:ext>
            </p:extLst>
          </p:nvPr>
        </p:nvGraphicFramePr>
        <p:xfrm>
          <a:off x="1044255" y="1600472"/>
          <a:ext cx="9108322" cy="385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3">
            <a:extLst>
              <a:ext uri="{FF2B5EF4-FFF2-40B4-BE49-F238E27FC236}">
                <a16:creationId xmlns:a16="http://schemas.microsoft.com/office/drawing/2014/main" id="{4AA8CD7B-5032-53B5-B5AF-7B6D5F222E01}"/>
              </a:ext>
            </a:extLst>
          </p:cNvPr>
          <p:cNvPicPr>
            <a:picLocks noChangeAspect="1"/>
          </p:cNvPicPr>
          <p:nvPr/>
        </p:nvPicPr>
        <p:blipFill rotWithShape="1">
          <a:blip r:embed="rId7"/>
          <a:srcRect l="20876" t="6417" r="23430" b="-1885"/>
          <a:stretch/>
        </p:blipFill>
        <p:spPr>
          <a:xfrm>
            <a:off x="1336376" y="3018121"/>
            <a:ext cx="1066878" cy="1083726"/>
          </a:xfrm>
          <a:prstGeom prst="ellipse">
            <a:avLst/>
          </a:prstGeom>
        </p:spPr>
      </p:pic>
      <p:pic>
        <p:nvPicPr>
          <p:cNvPr id="9" name="Picture 8" descr="A picture containing text, indoor, wall, desk&#10;&#10;Description automatically generated">
            <a:extLst>
              <a:ext uri="{FF2B5EF4-FFF2-40B4-BE49-F238E27FC236}">
                <a16:creationId xmlns:a16="http://schemas.microsoft.com/office/drawing/2014/main" id="{D3340DAE-2406-DD30-D6E4-7112DCA95F09}"/>
              </a:ext>
            </a:extLst>
          </p:cNvPr>
          <p:cNvPicPr>
            <a:picLocks noChangeAspect="1"/>
          </p:cNvPicPr>
          <p:nvPr/>
        </p:nvPicPr>
        <p:blipFill rotWithShape="1">
          <a:blip r:embed="rId8"/>
          <a:srcRect r="37783"/>
          <a:stretch/>
        </p:blipFill>
        <p:spPr>
          <a:xfrm>
            <a:off x="1044255" y="4150190"/>
            <a:ext cx="1066878" cy="1028865"/>
          </a:xfrm>
          <a:prstGeom prst="ellipse">
            <a:avLst/>
          </a:prstGeom>
        </p:spPr>
      </p:pic>
      <p:pic>
        <p:nvPicPr>
          <p:cNvPr id="10" name="Picture 9" descr="A picture containing floor, wooden, wood, indoor&#10;&#10;Description automatically generated">
            <a:extLst>
              <a:ext uri="{FF2B5EF4-FFF2-40B4-BE49-F238E27FC236}">
                <a16:creationId xmlns:a16="http://schemas.microsoft.com/office/drawing/2014/main" id="{464133B3-3155-CF38-AFEC-535C2AA4F020}"/>
              </a:ext>
            </a:extLst>
          </p:cNvPr>
          <p:cNvPicPr>
            <a:picLocks noChangeAspect="1"/>
          </p:cNvPicPr>
          <p:nvPr/>
        </p:nvPicPr>
        <p:blipFill>
          <a:blip r:embed="rId9"/>
          <a:stretch>
            <a:fillRect/>
          </a:stretch>
        </p:blipFill>
        <p:spPr>
          <a:xfrm>
            <a:off x="1044255" y="1834663"/>
            <a:ext cx="1057330" cy="1057330"/>
          </a:xfrm>
          <a:prstGeom prst="ellipse">
            <a:avLst/>
          </a:prstGeom>
        </p:spPr>
      </p:pic>
      <p:sp>
        <p:nvSpPr>
          <p:cNvPr id="11" name="TextBox 10">
            <a:extLst>
              <a:ext uri="{FF2B5EF4-FFF2-40B4-BE49-F238E27FC236}">
                <a16:creationId xmlns:a16="http://schemas.microsoft.com/office/drawing/2014/main" id="{E61A6D74-9F0C-DF7E-95AD-BD77EAFE4A45}"/>
              </a:ext>
            </a:extLst>
          </p:cNvPr>
          <p:cNvSpPr txBox="1"/>
          <p:nvPr/>
        </p:nvSpPr>
        <p:spPr>
          <a:xfrm>
            <a:off x="288758" y="192505"/>
            <a:ext cx="0" cy="0"/>
          </a:xfrm>
          <a:prstGeom prst="rect">
            <a:avLst/>
          </a:prstGeom>
          <a:noFill/>
        </p:spPr>
        <p:txBody>
          <a:bodyPr wrap="none" lIns="108000" tIns="108000" rIns="108000" bIns="108000" rtlCol="0">
            <a:noAutofit/>
          </a:bodyPr>
          <a:lstStyle/>
          <a:p>
            <a:endParaRPr lang="en-GB" noProof="0" dirty="0" err="1">
              <a:solidFill>
                <a:schemeClr val="bg2"/>
              </a:solidFill>
            </a:endParaRPr>
          </a:p>
        </p:txBody>
      </p:sp>
      <p:sp>
        <p:nvSpPr>
          <p:cNvPr id="12" name="TextBox 11">
            <a:extLst>
              <a:ext uri="{FF2B5EF4-FFF2-40B4-BE49-F238E27FC236}">
                <a16:creationId xmlns:a16="http://schemas.microsoft.com/office/drawing/2014/main" id="{E9651BFC-AADC-A762-CDFA-825C2AE0CDF8}"/>
              </a:ext>
            </a:extLst>
          </p:cNvPr>
          <p:cNvSpPr txBox="1"/>
          <p:nvPr/>
        </p:nvSpPr>
        <p:spPr>
          <a:xfrm>
            <a:off x="745958" y="24063"/>
            <a:ext cx="0" cy="0"/>
          </a:xfrm>
          <a:prstGeom prst="rect">
            <a:avLst/>
          </a:prstGeom>
          <a:noFill/>
        </p:spPr>
        <p:txBody>
          <a:bodyPr wrap="none" lIns="108000" tIns="108000" rIns="108000" bIns="108000" rtlCol="0">
            <a:noAutofit/>
          </a:bodyPr>
          <a:lstStyle/>
          <a:p>
            <a:endParaRPr lang="en-GB" noProof="0" dirty="0" err="1">
              <a:solidFill>
                <a:schemeClr val="bg2"/>
              </a:solidFill>
            </a:endParaRPr>
          </a:p>
        </p:txBody>
      </p:sp>
    </p:spTree>
    <p:extLst>
      <p:ext uri="{BB962C8B-B14F-4D97-AF65-F5344CB8AC3E}">
        <p14:creationId xmlns:p14="http://schemas.microsoft.com/office/powerpoint/2010/main" val="2812201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E267-9106-4C5F-6CEF-6EE565458A82}"/>
              </a:ext>
            </a:extLst>
          </p:cNvPr>
          <p:cNvSpPr>
            <a:spLocks noGrp="1"/>
          </p:cNvSpPr>
          <p:nvPr>
            <p:ph type="title"/>
          </p:nvPr>
        </p:nvSpPr>
        <p:spPr/>
        <p:txBody>
          <a:bodyPr/>
          <a:lstStyle/>
          <a:p>
            <a:r>
              <a:rPr lang="en-GB" sz="4000"/>
              <a:t>Why are conversational agents (CAs) important for the media?</a:t>
            </a:r>
            <a:endParaRPr lang="en-GB"/>
          </a:p>
        </p:txBody>
      </p:sp>
      <p:sp>
        <p:nvSpPr>
          <p:cNvPr id="3" name="Vertical Text Placeholder 2">
            <a:extLst>
              <a:ext uri="{FF2B5EF4-FFF2-40B4-BE49-F238E27FC236}">
                <a16:creationId xmlns:a16="http://schemas.microsoft.com/office/drawing/2014/main" id="{A25FC668-4F10-9E4F-F871-F027AB063EE3}"/>
              </a:ext>
            </a:extLst>
          </p:cNvPr>
          <p:cNvSpPr>
            <a:spLocks noGrp="1"/>
          </p:cNvSpPr>
          <p:nvPr>
            <p:ph type="body" orient="vert" idx="1"/>
          </p:nvPr>
        </p:nvSpPr>
        <p:spPr/>
        <p:txBody>
          <a:bodyPr/>
          <a:lstStyle/>
          <a:p>
            <a:endParaRPr lang="en-GB"/>
          </a:p>
          <a:p>
            <a:r>
              <a:rPr lang="en-GB"/>
              <a:t>Companies behind important CAs (Amazon, Google) are pushing media organizations for a shift to audio news.</a:t>
            </a:r>
          </a:p>
          <a:p>
            <a:endParaRPr lang="en-GB"/>
          </a:p>
          <a:p>
            <a:r>
              <a:rPr lang="en-GB"/>
              <a:t>1/5 users ask CAs for news regularly. </a:t>
            </a:r>
          </a:p>
          <a:p>
            <a:endParaRPr lang="en-GB"/>
          </a:p>
          <a:p>
            <a:r>
              <a:rPr lang="en-GB"/>
              <a:t>Numbers are expected to rise in the upcoming years. </a:t>
            </a:r>
          </a:p>
          <a:p>
            <a:endParaRPr lang="en-GB"/>
          </a:p>
          <a:p>
            <a:r>
              <a:rPr lang="en-GB"/>
              <a:t>The adoption of CAs for news consumption can amplify the challenges within the media.</a:t>
            </a:r>
          </a:p>
          <a:p>
            <a:endParaRPr lang="en-GB"/>
          </a:p>
        </p:txBody>
      </p:sp>
      <p:graphicFrame>
        <p:nvGraphicFramePr>
          <p:cNvPr id="5" name="Picture Placeholder 4">
            <a:extLst>
              <a:ext uri="{FF2B5EF4-FFF2-40B4-BE49-F238E27FC236}">
                <a16:creationId xmlns:a16="http://schemas.microsoft.com/office/drawing/2014/main" id="{16AD8770-D208-35F3-BD03-88E5738F5406}"/>
              </a:ext>
            </a:extLst>
          </p:cNvPr>
          <p:cNvGraphicFramePr>
            <a:graphicFrameLocks noGrp="1"/>
          </p:cNvGraphicFramePr>
          <p:nvPr>
            <p:ph type="pic" sz="quarter" idx="13"/>
            <p:extLst>
              <p:ext uri="{D42A27DB-BD31-4B8C-83A1-F6EECF244321}">
                <p14:modId xmlns:p14="http://schemas.microsoft.com/office/powerpoint/2010/main" val="2633259709"/>
              </p:ext>
            </p:extLst>
          </p:nvPr>
        </p:nvGraphicFramePr>
        <p:xfrm>
          <a:off x="6200775" y="1252538"/>
          <a:ext cx="5592763" cy="47958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05921938"/>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2EF8-A1B5-0CE8-E729-580E938C4702}"/>
              </a:ext>
            </a:extLst>
          </p:cNvPr>
          <p:cNvSpPr>
            <a:spLocks noGrp="1"/>
          </p:cNvSpPr>
          <p:nvPr>
            <p:ph type="title"/>
          </p:nvPr>
        </p:nvSpPr>
        <p:spPr/>
        <p:txBody>
          <a:bodyPr/>
          <a:lstStyle/>
          <a:p>
            <a:r>
              <a:rPr lang="nl-NL" sz="4000"/>
              <a:t>How </a:t>
            </a:r>
            <a:r>
              <a:rPr lang="nl-NL" sz="4000" err="1"/>
              <a:t>CAs</a:t>
            </a:r>
            <a:r>
              <a:rPr lang="nl-NL" sz="4000"/>
              <a:t> </a:t>
            </a:r>
            <a:r>
              <a:rPr lang="nl-NL" sz="4000" err="1"/>
              <a:t>can</a:t>
            </a:r>
            <a:r>
              <a:rPr lang="nl-NL" sz="4000"/>
              <a:t> </a:t>
            </a:r>
            <a:r>
              <a:rPr lang="nl-NL" sz="4000" err="1"/>
              <a:t>influence</a:t>
            </a:r>
            <a:r>
              <a:rPr lang="nl-NL" sz="4000"/>
              <a:t> issue </a:t>
            </a:r>
            <a:r>
              <a:rPr lang="nl-NL" sz="4000" err="1"/>
              <a:t>salience</a:t>
            </a:r>
            <a:r>
              <a:rPr lang="nl-NL" sz="4000"/>
              <a:t>?</a:t>
            </a:r>
            <a:endParaRPr lang="en-GB"/>
          </a:p>
        </p:txBody>
      </p:sp>
      <p:sp>
        <p:nvSpPr>
          <p:cNvPr id="3" name="Vertical Text Placeholder 2">
            <a:extLst>
              <a:ext uri="{FF2B5EF4-FFF2-40B4-BE49-F238E27FC236}">
                <a16:creationId xmlns:a16="http://schemas.microsoft.com/office/drawing/2014/main" id="{E175C252-6419-C0F1-2CB9-D15F41A307A8}"/>
              </a:ext>
            </a:extLst>
          </p:cNvPr>
          <p:cNvSpPr>
            <a:spLocks noGrp="1"/>
          </p:cNvSpPr>
          <p:nvPr>
            <p:ph type="body" orient="vert" idx="1"/>
          </p:nvPr>
        </p:nvSpPr>
        <p:spPr/>
        <p:txBody>
          <a:bodyPr>
            <a:normAutofit fontScale="92500" lnSpcReduction="10000"/>
          </a:bodyPr>
          <a:lstStyle/>
          <a:p>
            <a:r>
              <a:rPr lang="en-GB"/>
              <a:t>Traditionally, news organizations are known as news gatekeepers</a:t>
            </a:r>
          </a:p>
          <a:p>
            <a:endParaRPr lang="en-GB"/>
          </a:p>
          <a:p>
            <a:r>
              <a:rPr lang="en-GB"/>
              <a:t>Nowadays, algorithms and the institutions behind them control the information the public is exposed to</a:t>
            </a:r>
          </a:p>
          <a:p>
            <a:endParaRPr lang="en-GB"/>
          </a:p>
          <a:p>
            <a:r>
              <a:rPr lang="en-GB"/>
              <a:t>Control of information represents a political power since it affects the perception of the most important issues (issue salience).</a:t>
            </a:r>
          </a:p>
          <a:p>
            <a:endParaRPr lang="en-GB"/>
          </a:p>
          <a:p>
            <a:r>
              <a:rPr lang="en-GB"/>
              <a:t>Most important issues help to shape public policies to address the most important problems.</a:t>
            </a:r>
          </a:p>
          <a:p>
            <a:endParaRPr lang="en-GB"/>
          </a:p>
          <a:p>
            <a:r>
              <a:rPr lang="en-GB"/>
              <a:t>CAs, as novel technologies impacting the distribution of news and information, can possess a political power that has been understudied. </a:t>
            </a:r>
          </a:p>
          <a:p>
            <a:endParaRPr lang="en-GB"/>
          </a:p>
        </p:txBody>
      </p:sp>
      <p:pic>
        <p:nvPicPr>
          <p:cNvPr id="7" name="Picture Placeholder 6" descr="A picture containing person, wall, indoor&#10;&#10;Description automatically generated">
            <a:extLst>
              <a:ext uri="{FF2B5EF4-FFF2-40B4-BE49-F238E27FC236}">
                <a16:creationId xmlns:a16="http://schemas.microsoft.com/office/drawing/2014/main" id="{A8C18AA7-0125-366F-B6BC-7E5F798F91A9}"/>
              </a:ext>
            </a:extLst>
          </p:cNvPr>
          <p:cNvPicPr>
            <a:picLocks noGrp="1" noChangeAspect="1"/>
          </p:cNvPicPr>
          <p:nvPr>
            <p:ph type="pic" sz="quarter" idx="13"/>
          </p:nvPr>
        </p:nvPicPr>
        <p:blipFill>
          <a:blip r:embed="rId2"/>
          <a:srcRect l="17201" r="17201"/>
          <a:stretch>
            <a:fillRect/>
          </a:stretch>
        </p:blipFill>
        <p:spPr>
          <a:prstGeom prst="rect">
            <a:avLst/>
          </a:prstGeom>
        </p:spPr>
      </p:pic>
    </p:spTree>
    <p:extLst>
      <p:ext uri="{BB962C8B-B14F-4D97-AF65-F5344CB8AC3E}">
        <p14:creationId xmlns:p14="http://schemas.microsoft.com/office/powerpoint/2010/main" val="932974711"/>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DDF5-90A3-D55D-16F0-5E4385C76EB1}"/>
              </a:ext>
            </a:extLst>
          </p:cNvPr>
          <p:cNvSpPr>
            <a:spLocks noGrp="1"/>
          </p:cNvSpPr>
          <p:nvPr>
            <p:ph type="title"/>
          </p:nvPr>
        </p:nvSpPr>
        <p:spPr/>
        <p:txBody>
          <a:bodyPr/>
          <a:lstStyle/>
          <a:p>
            <a:r>
              <a:rPr lang="en-NL"/>
              <a:t>What would be the role of C</a:t>
            </a:r>
            <a:r>
              <a:rPr lang="en-GB"/>
              <a:t>A</a:t>
            </a:r>
            <a:r>
              <a:rPr lang="en-NL"/>
              <a:t>s in a bigger picture?</a:t>
            </a:r>
            <a:endParaRPr lang="en-GB"/>
          </a:p>
        </p:txBody>
      </p:sp>
      <p:graphicFrame>
        <p:nvGraphicFramePr>
          <p:cNvPr id="5" name="Picture Placeholder 4">
            <a:extLst>
              <a:ext uri="{FF2B5EF4-FFF2-40B4-BE49-F238E27FC236}">
                <a16:creationId xmlns:a16="http://schemas.microsoft.com/office/drawing/2014/main" id="{EFB1D74A-419A-2753-B40A-1DF7822DF150}"/>
              </a:ext>
            </a:extLst>
          </p:cNvPr>
          <p:cNvGraphicFramePr>
            <a:graphicFrameLocks noGrp="1"/>
          </p:cNvGraphicFramePr>
          <p:nvPr>
            <p:ph type="pic" sz="quarter" idx="13"/>
            <p:extLst>
              <p:ext uri="{D42A27DB-BD31-4B8C-83A1-F6EECF244321}">
                <p14:modId xmlns:p14="http://schemas.microsoft.com/office/powerpoint/2010/main" val="2455440936"/>
              </p:ext>
            </p:extLst>
          </p:nvPr>
        </p:nvGraphicFramePr>
        <p:xfrm>
          <a:off x="6200775" y="1252538"/>
          <a:ext cx="5592763" cy="4795837"/>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Shape&#10;&#10;Description automatically generated with low confidence">
            <a:extLst>
              <a:ext uri="{FF2B5EF4-FFF2-40B4-BE49-F238E27FC236}">
                <a16:creationId xmlns:a16="http://schemas.microsoft.com/office/drawing/2014/main" id="{D7A065F0-EEBB-8549-1B88-A89A59F5E6CF}"/>
              </a:ext>
            </a:extLst>
          </p:cNvPr>
          <p:cNvPicPr>
            <a:picLocks noChangeAspect="1"/>
          </p:cNvPicPr>
          <p:nvPr/>
        </p:nvPicPr>
        <p:blipFill>
          <a:blip r:embed="rId3">
            <a:alphaModFix/>
            <a:duotone>
              <a:schemeClr val="accent1">
                <a:shade val="45000"/>
                <a:satMod val="135000"/>
              </a:schemeClr>
              <a:prstClr val="white"/>
            </a:duotone>
          </a:blip>
          <a:stretch>
            <a:fillRect/>
          </a:stretch>
        </p:blipFill>
        <p:spPr>
          <a:xfrm>
            <a:off x="3425336" y="3699510"/>
            <a:ext cx="787491" cy="68608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1B702B58-E9BA-CDB9-0F0A-5D21F29C2ED9}"/>
              </a:ext>
            </a:extLst>
          </p:cNvPr>
          <p:cNvPicPr>
            <a:picLocks noChangeAspect="1"/>
          </p:cNvPicPr>
          <p:nvPr/>
        </p:nvPicPr>
        <p:blipFill>
          <a:blip r:embed="rId4">
            <a:alphaModFix/>
            <a:duotone>
              <a:schemeClr val="accent1">
                <a:shade val="45000"/>
                <a:satMod val="135000"/>
              </a:schemeClr>
              <a:prstClr val="white"/>
            </a:duotone>
          </a:blip>
          <a:stretch>
            <a:fillRect/>
          </a:stretch>
        </p:blipFill>
        <p:spPr>
          <a:xfrm>
            <a:off x="606145" y="3742478"/>
            <a:ext cx="646331" cy="646331"/>
          </a:xfrm>
          <a:prstGeom prst="rect">
            <a:avLst/>
          </a:prstGeom>
          <a:ln>
            <a:noFill/>
          </a:ln>
        </p:spPr>
      </p:pic>
      <p:sp>
        <p:nvSpPr>
          <p:cNvPr id="8" name="Rounded Rectangle 7">
            <a:extLst>
              <a:ext uri="{FF2B5EF4-FFF2-40B4-BE49-F238E27FC236}">
                <a16:creationId xmlns:a16="http://schemas.microsoft.com/office/drawing/2014/main" id="{CCA11A17-B076-6715-AF61-E81B7BA86D10}"/>
              </a:ext>
            </a:extLst>
          </p:cNvPr>
          <p:cNvSpPr/>
          <p:nvPr/>
        </p:nvSpPr>
        <p:spPr>
          <a:xfrm>
            <a:off x="554539" y="2708920"/>
            <a:ext cx="2564630" cy="924323"/>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solidFill>
                  <a:schemeClr val="bg1"/>
                </a:solidFill>
              </a:rPr>
              <a:t>Social media</a:t>
            </a:r>
          </a:p>
          <a:p>
            <a:pPr algn="ctr"/>
            <a:r>
              <a:rPr lang="en-NL">
                <a:solidFill>
                  <a:schemeClr val="bg1"/>
                </a:solidFill>
              </a:rPr>
              <a:t>Facebook</a:t>
            </a:r>
          </a:p>
        </p:txBody>
      </p:sp>
      <p:sp>
        <p:nvSpPr>
          <p:cNvPr id="9" name="Rounded Rectangle 8">
            <a:extLst>
              <a:ext uri="{FF2B5EF4-FFF2-40B4-BE49-F238E27FC236}">
                <a16:creationId xmlns:a16="http://schemas.microsoft.com/office/drawing/2014/main" id="{E36E4563-06AA-C772-4A33-5454A2F3A275}"/>
              </a:ext>
            </a:extLst>
          </p:cNvPr>
          <p:cNvSpPr/>
          <p:nvPr/>
        </p:nvSpPr>
        <p:spPr>
          <a:xfrm>
            <a:off x="3465092" y="2708920"/>
            <a:ext cx="2469262" cy="923329"/>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a:solidFill>
                  <a:schemeClr val="bg1"/>
                </a:solidFill>
              </a:rPr>
              <a:t>Mainstream news websites</a:t>
            </a:r>
          </a:p>
          <a:p>
            <a:pPr algn="ctr"/>
            <a:r>
              <a:rPr lang="en-NL">
                <a:solidFill>
                  <a:schemeClr val="bg1"/>
                </a:solidFill>
              </a:rPr>
              <a:t>NOS.nl</a:t>
            </a:r>
          </a:p>
        </p:txBody>
      </p:sp>
      <p:sp>
        <p:nvSpPr>
          <p:cNvPr id="10" name="Rectangle 9">
            <a:extLst>
              <a:ext uri="{FF2B5EF4-FFF2-40B4-BE49-F238E27FC236}">
                <a16:creationId xmlns:a16="http://schemas.microsoft.com/office/drawing/2014/main" id="{B32B8C75-6374-2675-9683-884015CAE783}"/>
              </a:ext>
            </a:extLst>
          </p:cNvPr>
          <p:cNvSpPr/>
          <p:nvPr/>
        </p:nvSpPr>
        <p:spPr>
          <a:xfrm>
            <a:off x="1208713" y="3760965"/>
            <a:ext cx="1910456" cy="646331"/>
          </a:xfrm>
          <a:prstGeom prst="rect">
            <a:avLst/>
          </a:prstGeom>
        </p:spPr>
        <p:txBody>
          <a:bodyPr wrap="square">
            <a:spAutoFit/>
          </a:bodyPr>
          <a:lstStyle/>
          <a:p>
            <a:r>
              <a:rPr lang="en-NL">
                <a:solidFill>
                  <a:schemeClr val="bg1">
                    <a:lumMod val="50000"/>
                  </a:schemeClr>
                </a:solidFill>
              </a:rPr>
              <a:t>Algorithmically driven</a:t>
            </a:r>
            <a:r>
              <a:rPr lang="en-GB">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¹</a:t>
            </a:r>
            <a:r>
              <a:rPr lang="en-NL">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endParaRPr lang="en-NL">
              <a:solidFill>
                <a:schemeClr val="bg1">
                  <a:lumMod val="50000"/>
                </a:schemeClr>
              </a:solidFill>
            </a:endParaRPr>
          </a:p>
        </p:txBody>
      </p:sp>
      <p:sp>
        <p:nvSpPr>
          <p:cNvPr id="11" name="Rectangle 10">
            <a:extLst>
              <a:ext uri="{FF2B5EF4-FFF2-40B4-BE49-F238E27FC236}">
                <a16:creationId xmlns:a16="http://schemas.microsoft.com/office/drawing/2014/main" id="{DC2D66DE-351D-B47A-14FD-63D048059CF7}"/>
              </a:ext>
            </a:extLst>
          </p:cNvPr>
          <p:cNvSpPr/>
          <p:nvPr/>
        </p:nvSpPr>
        <p:spPr>
          <a:xfrm>
            <a:off x="4175649" y="3747958"/>
            <a:ext cx="1834212" cy="646331"/>
          </a:xfrm>
          <a:prstGeom prst="rect">
            <a:avLst/>
          </a:prstGeom>
        </p:spPr>
        <p:txBody>
          <a:bodyPr wrap="square">
            <a:spAutoFit/>
          </a:bodyPr>
          <a:lstStyle/>
          <a:p>
            <a:r>
              <a:rPr lang="en-NL">
                <a:solidFill>
                  <a:schemeClr val="bg1">
                    <a:lumMod val="50000"/>
                  </a:schemeClr>
                </a:solidFill>
              </a:rPr>
              <a:t>Editorially driven</a:t>
            </a:r>
            <a:r>
              <a:rPr lang="en-GB">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²</a:t>
            </a:r>
            <a:r>
              <a:rPr lang="en-NL">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endParaRPr lang="en-NL">
              <a:solidFill>
                <a:schemeClr val="bg1">
                  <a:lumMod val="50000"/>
                </a:schemeClr>
              </a:solidFill>
            </a:endParaRPr>
          </a:p>
        </p:txBody>
      </p:sp>
      <p:sp>
        <p:nvSpPr>
          <p:cNvPr id="12" name="TextBox 11">
            <a:extLst>
              <a:ext uri="{FF2B5EF4-FFF2-40B4-BE49-F238E27FC236}">
                <a16:creationId xmlns:a16="http://schemas.microsoft.com/office/drawing/2014/main" id="{B622E533-EAEE-877D-7FBE-6E0280F54D01}"/>
              </a:ext>
            </a:extLst>
          </p:cNvPr>
          <p:cNvSpPr txBox="1"/>
          <p:nvPr/>
        </p:nvSpPr>
        <p:spPr>
          <a:xfrm>
            <a:off x="578708" y="5505451"/>
            <a:ext cx="2671698" cy="484748"/>
          </a:xfrm>
          <a:prstGeom prst="rect">
            <a:avLst/>
          </a:prstGeom>
          <a:noFill/>
        </p:spPr>
        <p:txBody>
          <a:bodyPr wrap="square" lIns="0" tIns="0" rIns="0" bIns="0" rtlCol="0">
            <a:spAutoFit/>
          </a:bodyPr>
          <a:lstStyle/>
          <a:p>
            <a:r>
              <a:rPr lang="en-GB" sz="105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¹</a:t>
            </a:r>
            <a:r>
              <a:rPr lang="en-NL" sz="1050">
                <a:solidFill>
                  <a:schemeClr val="bg1">
                    <a:lumMod val="50000"/>
                  </a:schemeClr>
                </a:solidFill>
              </a:rPr>
              <a:t>Rader and Gray, 2015</a:t>
            </a:r>
          </a:p>
          <a:p>
            <a:r>
              <a:rPr lang="en-GB" sz="105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²</a:t>
            </a:r>
            <a:r>
              <a:rPr lang="en-NL" sz="1050">
                <a:solidFill>
                  <a:schemeClr val="bg1">
                    <a:lumMod val="50000"/>
                  </a:schemeClr>
                </a:solidFill>
              </a:rPr>
              <a:t>Deuze, 2005</a:t>
            </a:r>
          </a:p>
          <a:p>
            <a:r>
              <a:rPr lang="en-NL" sz="1050">
                <a:solidFill>
                  <a:schemeClr val="bg1">
                    <a:lumMod val="50000"/>
                  </a:schemeClr>
                </a:solidFill>
              </a:rPr>
              <a:t>³Reuters, 2021</a:t>
            </a:r>
          </a:p>
        </p:txBody>
      </p:sp>
    </p:spTree>
    <p:extLst>
      <p:ext uri="{BB962C8B-B14F-4D97-AF65-F5344CB8AC3E}">
        <p14:creationId xmlns:p14="http://schemas.microsoft.com/office/powerpoint/2010/main" val="1147863909"/>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nl-NL" dirty="0" err="1"/>
              <a:t>News Recommender Systems</a:t>
            </a:r>
            <a:endParaRPr lang="nl-NL" dirty="0"/>
          </a:p>
        </p:txBody>
      </p:sp>
      <p:sp>
        <p:nvSpPr>
          <p:cNvPr id="5" name="Tijdelijke aanduiding voor tekst 4"/>
          <p:cNvSpPr>
            <a:spLocks noGrp="1"/>
          </p:cNvSpPr>
          <p:nvPr>
            <p:ph type="body" sz="quarter" idx="14"/>
          </p:nvPr>
        </p:nvSpPr>
        <p:spPr/>
        <p:txBody>
          <a:bodyPr/>
          <a:lstStyle/>
          <a:p>
            <a:r>
              <a:rPr lang="nl-NL"/>
              <a:t>Tomás Dodds | Leiden</a:t>
            </a:r>
            <a:endParaRPr lang="nl-NL" dirty="0"/>
          </a:p>
        </p:txBody>
      </p:sp>
      <p:pic>
        <p:nvPicPr>
          <p:cNvPr id="2" name="Google Shape;57;p13">
            <a:extLst>
              <a:ext uri="{FF2B5EF4-FFF2-40B4-BE49-F238E27FC236}">
                <a16:creationId xmlns:a16="http://schemas.microsoft.com/office/drawing/2014/main" id="{C06DF949-DC68-C782-AB18-5E8BFF38CBC0}"/>
              </a:ext>
            </a:extLst>
          </p:cNvPr>
          <p:cNvPicPr preferRelativeResize="0"/>
          <p:nvPr/>
        </p:nvPicPr>
        <p:blipFill>
          <a:blip r:embed="rId3">
            <a:alphaModFix/>
          </a:blip>
          <a:stretch>
            <a:fillRect/>
          </a:stretch>
        </p:blipFill>
        <p:spPr>
          <a:xfrm>
            <a:off x="9555559" y="4941168"/>
            <a:ext cx="2528274" cy="1392825"/>
          </a:xfrm>
          <a:prstGeom prst="rect">
            <a:avLst/>
          </a:prstGeom>
          <a:noFill/>
          <a:ln>
            <a:noFill/>
          </a:ln>
        </p:spPr>
      </p:pic>
    </p:spTree>
    <p:extLst>
      <p:ext uri="{BB962C8B-B14F-4D97-AF65-F5344CB8AC3E}">
        <p14:creationId xmlns:p14="http://schemas.microsoft.com/office/powerpoint/2010/main" val="362985404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3E49-C34F-91C0-3D19-D1475B46AF0C}"/>
              </a:ext>
            </a:extLst>
          </p:cNvPr>
          <p:cNvSpPr>
            <a:spLocks noGrp="1"/>
          </p:cNvSpPr>
          <p:nvPr>
            <p:ph type="title"/>
          </p:nvPr>
        </p:nvSpPr>
        <p:spPr/>
        <p:txBody>
          <a:bodyPr/>
          <a:lstStyle/>
          <a:p>
            <a:r>
              <a:rPr lang="en-GB"/>
              <a:t>Challenges to explain </a:t>
            </a:r>
          </a:p>
        </p:txBody>
      </p:sp>
      <p:pic>
        <p:nvPicPr>
          <p:cNvPr id="3" name="Google Shape;127;p18">
            <a:extLst>
              <a:ext uri="{FF2B5EF4-FFF2-40B4-BE49-F238E27FC236}">
                <a16:creationId xmlns:a16="http://schemas.microsoft.com/office/drawing/2014/main" id="{9D9D1AAE-2DD4-6CC9-6B5A-CFCDD91E2627}"/>
              </a:ext>
            </a:extLst>
          </p:cNvPr>
          <p:cNvPicPr preferRelativeResize="0"/>
          <p:nvPr/>
        </p:nvPicPr>
        <p:blipFill rotWithShape="1">
          <a:blip r:embed="rId2">
            <a:alphaModFix/>
          </a:blip>
          <a:srcRect r="50228"/>
          <a:stretch/>
        </p:blipFill>
        <p:spPr>
          <a:xfrm>
            <a:off x="3458036" y="1124744"/>
            <a:ext cx="5282277" cy="5328592"/>
          </a:xfrm>
          <a:prstGeom prst="rect">
            <a:avLst/>
          </a:prstGeom>
          <a:noFill/>
          <a:ln>
            <a:noFill/>
          </a:ln>
        </p:spPr>
      </p:pic>
    </p:spTree>
    <p:extLst>
      <p:ext uri="{BB962C8B-B14F-4D97-AF65-F5344CB8AC3E}">
        <p14:creationId xmlns:p14="http://schemas.microsoft.com/office/powerpoint/2010/main" val="18741835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3E49-C34F-91C0-3D19-D1475B46AF0C}"/>
              </a:ext>
            </a:extLst>
          </p:cNvPr>
          <p:cNvSpPr>
            <a:spLocks noGrp="1"/>
          </p:cNvSpPr>
          <p:nvPr>
            <p:ph type="title"/>
          </p:nvPr>
        </p:nvSpPr>
        <p:spPr/>
        <p:txBody>
          <a:bodyPr/>
          <a:lstStyle/>
          <a:p>
            <a:r>
              <a:rPr lang="en-GB"/>
              <a:t>Challenges to explain </a:t>
            </a:r>
          </a:p>
        </p:txBody>
      </p:sp>
      <p:sp>
        <p:nvSpPr>
          <p:cNvPr id="4" name="Google Shape;100;p16">
            <a:extLst>
              <a:ext uri="{FF2B5EF4-FFF2-40B4-BE49-F238E27FC236}">
                <a16:creationId xmlns:a16="http://schemas.microsoft.com/office/drawing/2014/main" id="{9659577B-67B7-44C7-3832-E2B917B52921}"/>
              </a:ext>
            </a:extLst>
          </p:cNvPr>
          <p:cNvSpPr/>
          <p:nvPr/>
        </p:nvSpPr>
        <p:spPr>
          <a:xfrm>
            <a:off x="2739600" y="2315862"/>
            <a:ext cx="6790800" cy="1002900"/>
          </a:xfrm>
          <a:prstGeom prst="roundRect">
            <a:avLst>
              <a:gd name="adj" fmla="val 16667"/>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101;p16">
            <a:extLst>
              <a:ext uri="{FF2B5EF4-FFF2-40B4-BE49-F238E27FC236}">
                <a16:creationId xmlns:a16="http://schemas.microsoft.com/office/drawing/2014/main" id="{1D4EECB0-46FC-1A2D-A414-537D1700B743}"/>
              </a:ext>
            </a:extLst>
          </p:cNvPr>
          <p:cNvSpPr/>
          <p:nvPr/>
        </p:nvSpPr>
        <p:spPr>
          <a:xfrm>
            <a:off x="2703775" y="3429000"/>
            <a:ext cx="6790800" cy="10029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102;p16">
            <a:extLst>
              <a:ext uri="{FF2B5EF4-FFF2-40B4-BE49-F238E27FC236}">
                <a16:creationId xmlns:a16="http://schemas.microsoft.com/office/drawing/2014/main" id="{7D554543-7440-B0D9-0707-AC8FEAC863AF}"/>
              </a:ext>
            </a:extLst>
          </p:cNvPr>
          <p:cNvSpPr txBox="1"/>
          <p:nvPr/>
        </p:nvSpPr>
        <p:spPr>
          <a:xfrm>
            <a:off x="2885275" y="2315862"/>
            <a:ext cx="6533100" cy="9975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GB" sz="1600">
                <a:solidFill>
                  <a:schemeClr val="lt1"/>
                </a:solidFill>
                <a:latin typeface="Verdana"/>
                <a:ea typeface="Verdana"/>
                <a:cs typeface="Verdana"/>
                <a:sym typeface="Verdana"/>
              </a:rPr>
              <a:t>Explainability is the level to which a system can provide </a:t>
            </a:r>
            <a:r>
              <a:rPr lang="en-GB" sz="1600" b="1">
                <a:solidFill>
                  <a:schemeClr val="lt1"/>
                </a:solidFill>
                <a:latin typeface="Verdana"/>
                <a:ea typeface="Verdana"/>
                <a:cs typeface="Verdana"/>
                <a:sym typeface="Verdana"/>
              </a:rPr>
              <a:t>justifications</a:t>
            </a:r>
            <a:r>
              <a:rPr lang="en-GB" sz="1600">
                <a:solidFill>
                  <a:schemeClr val="lt1"/>
                </a:solidFill>
                <a:latin typeface="Verdana"/>
                <a:ea typeface="Verdana"/>
                <a:cs typeface="Verdana"/>
                <a:sym typeface="Verdana"/>
              </a:rPr>
              <a:t> for the </a:t>
            </a:r>
            <a:r>
              <a:rPr lang="en-GB" sz="1600" b="1">
                <a:solidFill>
                  <a:schemeClr val="lt1"/>
                </a:solidFill>
                <a:latin typeface="Verdana"/>
                <a:ea typeface="Verdana"/>
                <a:cs typeface="Verdana"/>
                <a:sym typeface="Verdana"/>
              </a:rPr>
              <a:t>cause of its decisions </a:t>
            </a:r>
            <a:r>
              <a:rPr lang="en-GB" sz="1600">
                <a:solidFill>
                  <a:schemeClr val="lt1"/>
                </a:solidFill>
                <a:latin typeface="Verdana"/>
                <a:ea typeface="Verdana"/>
                <a:cs typeface="Verdana"/>
                <a:sym typeface="Verdana"/>
              </a:rPr>
              <a:t>or outputs (Coeckelbergh, 2020).</a:t>
            </a:r>
            <a:endParaRPr>
              <a:solidFill>
                <a:schemeClr val="lt1"/>
              </a:solidFill>
            </a:endParaRPr>
          </a:p>
        </p:txBody>
      </p:sp>
      <p:sp>
        <p:nvSpPr>
          <p:cNvPr id="7" name="Google Shape;103;p16">
            <a:extLst>
              <a:ext uri="{FF2B5EF4-FFF2-40B4-BE49-F238E27FC236}">
                <a16:creationId xmlns:a16="http://schemas.microsoft.com/office/drawing/2014/main" id="{F35CAF5B-CC44-556A-B2AE-93AC63AA8FC3}"/>
              </a:ext>
            </a:extLst>
          </p:cNvPr>
          <p:cNvSpPr txBox="1"/>
          <p:nvPr/>
        </p:nvSpPr>
        <p:spPr>
          <a:xfrm>
            <a:off x="2703775" y="3547362"/>
            <a:ext cx="6790800" cy="714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1600">
                <a:solidFill>
                  <a:schemeClr val="lt1"/>
                </a:solidFill>
                <a:latin typeface="Roboto"/>
                <a:ea typeface="Roboto"/>
                <a:cs typeface="Roboto"/>
                <a:sym typeface="Roboto"/>
              </a:rPr>
              <a:t>One challenge is determining the level of detail that should be included in explanations for the general public (Büchi et al., 2021). </a:t>
            </a:r>
            <a:endParaRPr sz="16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85556055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3E49-C34F-91C0-3D19-D1475B46AF0C}"/>
              </a:ext>
            </a:extLst>
          </p:cNvPr>
          <p:cNvSpPr>
            <a:spLocks noGrp="1"/>
          </p:cNvSpPr>
          <p:nvPr>
            <p:ph type="title"/>
          </p:nvPr>
        </p:nvSpPr>
        <p:spPr/>
        <p:txBody>
          <a:bodyPr/>
          <a:lstStyle/>
          <a:p>
            <a:r>
              <a:rPr lang="en-GB"/>
              <a:t>Challenges to explain </a:t>
            </a:r>
          </a:p>
        </p:txBody>
      </p:sp>
      <p:sp>
        <p:nvSpPr>
          <p:cNvPr id="3" name="Google Shape;113;p17">
            <a:extLst>
              <a:ext uri="{FF2B5EF4-FFF2-40B4-BE49-F238E27FC236}">
                <a16:creationId xmlns:a16="http://schemas.microsoft.com/office/drawing/2014/main" id="{CA8B3441-B698-E6F3-3ACF-21F719586A7D}"/>
              </a:ext>
            </a:extLst>
          </p:cNvPr>
          <p:cNvSpPr/>
          <p:nvPr/>
        </p:nvSpPr>
        <p:spPr>
          <a:xfrm>
            <a:off x="698575" y="1430435"/>
            <a:ext cx="6256320" cy="2592288"/>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114;p17">
            <a:extLst>
              <a:ext uri="{FF2B5EF4-FFF2-40B4-BE49-F238E27FC236}">
                <a16:creationId xmlns:a16="http://schemas.microsoft.com/office/drawing/2014/main" id="{078E458D-61EB-71AB-B0C7-F58EA3802C19}"/>
              </a:ext>
            </a:extLst>
          </p:cNvPr>
          <p:cNvSpPr/>
          <p:nvPr/>
        </p:nvSpPr>
        <p:spPr>
          <a:xfrm>
            <a:off x="6099175" y="4165440"/>
            <a:ext cx="5662471" cy="1615637"/>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115;p17">
            <a:extLst>
              <a:ext uri="{FF2B5EF4-FFF2-40B4-BE49-F238E27FC236}">
                <a16:creationId xmlns:a16="http://schemas.microsoft.com/office/drawing/2014/main" id="{8C5A1128-5835-1FBB-0A34-4E1893646044}"/>
              </a:ext>
            </a:extLst>
          </p:cNvPr>
          <p:cNvSpPr txBox="1"/>
          <p:nvPr/>
        </p:nvSpPr>
        <p:spPr>
          <a:xfrm>
            <a:off x="6415210" y="4453472"/>
            <a:ext cx="5030400" cy="76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a:solidFill>
                  <a:schemeClr val="bg1"/>
                </a:solidFill>
                <a:latin typeface="Verdana"/>
                <a:ea typeface="Verdana"/>
                <a:cs typeface="Verdana"/>
                <a:sym typeface="Verdana"/>
              </a:rPr>
              <a:t>The modality of the information can also influence in the explanation process (Turro, 2019). </a:t>
            </a:r>
            <a:endParaRPr>
              <a:solidFill>
                <a:schemeClr val="bg1"/>
              </a:solidFill>
              <a:latin typeface="Verdana"/>
              <a:ea typeface="Verdana"/>
              <a:cs typeface="Verdana"/>
              <a:sym typeface="Verdana"/>
            </a:endParaRPr>
          </a:p>
        </p:txBody>
      </p:sp>
      <p:sp>
        <p:nvSpPr>
          <p:cNvPr id="10" name="Google Shape;116;p17">
            <a:extLst>
              <a:ext uri="{FF2B5EF4-FFF2-40B4-BE49-F238E27FC236}">
                <a16:creationId xmlns:a16="http://schemas.microsoft.com/office/drawing/2014/main" id="{53FF0BC4-092C-C151-7598-F6B6CB009EB8}"/>
              </a:ext>
            </a:extLst>
          </p:cNvPr>
          <p:cNvSpPr txBox="1"/>
          <p:nvPr/>
        </p:nvSpPr>
        <p:spPr>
          <a:xfrm>
            <a:off x="1344510" y="1573152"/>
            <a:ext cx="4964450" cy="241447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lt1"/>
                </a:solidFill>
                <a:latin typeface="Verdana"/>
                <a:ea typeface="Verdana"/>
                <a:cs typeface="Verdana"/>
                <a:sym typeface="Verdana"/>
              </a:rPr>
              <a:t>In </a:t>
            </a:r>
            <a:r>
              <a:rPr lang="en-GB" b="1">
                <a:solidFill>
                  <a:schemeClr val="lt1"/>
                </a:solidFill>
                <a:latin typeface="Verdana"/>
                <a:ea typeface="Verdana"/>
                <a:cs typeface="Verdana"/>
                <a:sym typeface="Verdana"/>
              </a:rPr>
              <a:t>a multimodal information ecosystem </a:t>
            </a:r>
            <a:r>
              <a:rPr lang="en-GB">
                <a:solidFill>
                  <a:schemeClr val="lt1"/>
                </a:solidFill>
                <a:latin typeface="Verdana"/>
                <a:ea typeface="Verdana"/>
                <a:cs typeface="Verdana"/>
                <a:sym typeface="Verdana"/>
              </a:rPr>
              <a:t>where voice interfaces are emerging (Newman, 2022) it is crucial to analyze the impact of </a:t>
            </a:r>
            <a:r>
              <a:rPr lang="en-GB" b="1">
                <a:solidFill>
                  <a:schemeClr val="lt1"/>
                </a:solidFill>
                <a:latin typeface="Verdana"/>
                <a:ea typeface="Verdana"/>
                <a:cs typeface="Verdana"/>
                <a:sym typeface="Verdana"/>
              </a:rPr>
              <a:t>various types of explanations</a:t>
            </a:r>
            <a:r>
              <a:rPr lang="en-GB">
                <a:solidFill>
                  <a:schemeClr val="lt1"/>
                </a:solidFill>
                <a:latin typeface="Verdana"/>
                <a:ea typeface="Verdana"/>
                <a:cs typeface="Verdana"/>
                <a:sym typeface="Verdana"/>
              </a:rPr>
              <a:t> in </a:t>
            </a:r>
            <a:r>
              <a:rPr lang="en-GB" b="1">
                <a:solidFill>
                  <a:schemeClr val="lt1"/>
                </a:solidFill>
                <a:latin typeface="Verdana"/>
                <a:ea typeface="Verdana"/>
                <a:cs typeface="Verdana"/>
                <a:sym typeface="Verdana"/>
              </a:rPr>
              <a:t>connection to the modality of interaction </a:t>
            </a:r>
            <a:r>
              <a:rPr lang="en-GB">
                <a:solidFill>
                  <a:schemeClr val="lt1"/>
                </a:solidFill>
                <a:latin typeface="Verdana"/>
                <a:ea typeface="Verdana"/>
                <a:cs typeface="Verdana"/>
                <a:sym typeface="Verdana"/>
              </a:rPr>
              <a:t>(e.g., text, voice).</a:t>
            </a:r>
            <a:endParaRPr>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197609174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50" y="2828836"/>
            <a:ext cx="4915643" cy="2031325"/>
          </a:xfrm>
          <a:prstGeom prst="rect">
            <a:avLst/>
          </a:prstGeom>
          <a:noFill/>
        </p:spPr>
        <p:txBody>
          <a:bodyPr wrap="square" rtlCol="0">
            <a:spAutoFit/>
          </a:bodyPr>
          <a:lstStyle/>
          <a:p>
            <a:r>
              <a:rPr lang="en-US" b="1" dirty="0"/>
              <a:t>Algorithmic news recommenders</a:t>
            </a:r>
            <a:r>
              <a:rPr lang="en-US" dirty="0"/>
              <a:t>: “the ‘recommender’ portion of ‘algorithmic news recommenders’ refers to the use of so-called ‘recommender systems’ to somehow select a number of items out of a much larger pool which can then be presented in an interface to people.” (Sax, 2022)</a:t>
            </a:r>
          </a:p>
        </p:txBody>
      </p:sp>
    </p:spTree>
    <p:extLst>
      <p:ext uri="{BB962C8B-B14F-4D97-AF65-F5344CB8AC3E}">
        <p14:creationId xmlns:p14="http://schemas.microsoft.com/office/powerpoint/2010/main" val="265696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C6D20D-0D9D-7F80-AEF0-4318FA6D7450}"/>
              </a:ext>
            </a:extLst>
          </p:cNvPr>
          <p:cNvSpPr txBox="1"/>
          <p:nvPr/>
        </p:nvSpPr>
        <p:spPr>
          <a:xfrm>
            <a:off x="1086549" y="2828835"/>
            <a:ext cx="6403276" cy="1754326"/>
          </a:xfrm>
          <a:prstGeom prst="rect">
            <a:avLst/>
          </a:prstGeom>
          <a:noFill/>
        </p:spPr>
        <p:txBody>
          <a:bodyPr wrap="square" rtlCol="0">
            <a:spAutoFit/>
          </a:bodyPr>
          <a:lstStyle/>
          <a:p>
            <a:r>
              <a:rPr lang="en-US" b="1" dirty="0"/>
              <a:t>Information overload: </a:t>
            </a:r>
            <a:r>
              <a:rPr lang="en-US" dirty="0"/>
              <a:t>“Information overload is defined as the experience of feeling burdened by large</a:t>
            </a:r>
            <a:br>
              <a:rPr lang="en-US" dirty="0"/>
            </a:br>
            <a:r>
              <a:rPr lang="en-US" dirty="0"/>
              <a:t>amounts of information received too fast to be processed or used effectively.” (</a:t>
            </a:r>
            <a:r>
              <a:rPr lang="en-US" dirty="0" err="1"/>
              <a:t>Xinfang</a:t>
            </a:r>
            <a:r>
              <a:rPr lang="en-US" dirty="0"/>
              <a:t>, 2020).</a:t>
            </a:r>
          </a:p>
          <a:p>
            <a:endParaRPr lang="en-US" dirty="0"/>
          </a:p>
        </p:txBody>
      </p:sp>
    </p:spTree>
    <p:extLst>
      <p:ext uri="{BB962C8B-B14F-4D97-AF65-F5344CB8AC3E}">
        <p14:creationId xmlns:p14="http://schemas.microsoft.com/office/powerpoint/2010/main" val="35836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1926481-1235-539F-CE3D-2FB0B418BC26}"/>
              </a:ext>
            </a:extLst>
          </p:cNvPr>
          <p:cNvPicPr>
            <a:picLocks noChangeAspect="1"/>
          </p:cNvPicPr>
          <p:nvPr/>
        </p:nvPicPr>
        <p:blipFill>
          <a:blip r:embed="rId2"/>
          <a:stretch>
            <a:fillRect/>
          </a:stretch>
        </p:blipFill>
        <p:spPr>
          <a:xfrm>
            <a:off x="2623849" y="970892"/>
            <a:ext cx="7772400" cy="4916217"/>
          </a:xfrm>
          <a:prstGeom prst="rect">
            <a:avLst/>
          </a:prstGeom>
        </p:spPr>
      </p:pic>
      <p:sp>
        <p:nvSpPr>
          <p:cNvPr id="5" name="TextBox 4">
            <a:extLst>
              <a:ext uri="{FF2B5EF4-FFF2-40B4-BE49-F238E27FC236}">
                <a16:creationId xmlns:a16="http://schemas.microsoft.com/office/drawing/2014/main" id="{80CBB3EB-A893-C951-5BCA-BA3DC4865363}"/>
              </a:ext>
            </a:extLst>
          </p:cNvPr>
          <p:cNvSpPr txBox="1"/>
          <p:nvPr/>
        </p:nvSpPr>
        <p:spPr>
          <a:xfrm>
            <a:off x="8777313" y="6231883"/>
            <a:ext cx="2968053" cy="276999"/>
          </a:xfrm>
          <a:prstGeom prst="rect">
            <a:avLst/>
          </a:prstGeom>
          <a:noFill/>
        </p:spPr>
        <p:txBody>
          <a:bodyPr wrap="square" rtlCol="0">
            <a:spAutoFit/>
          </a:bodyPr>
          <a:lstStyle/>
          <a:p>
            <a:r>
              <a:rPr lang="en-US" sz="1200" dirty="0"/>
              <a:t>By A. K. Chaturvedi (2017)</a:t>
            </a:r>
          </a:p>
        </p:txBody>
      </p:sp>
    </p:spTree>
    <p:extLst>
      <p:ext uri="{BB962C8B-B14F-4D97-AF65-F5344CB8AC3E}">
        <p14:creationId xmlns:p14="http://schemas.microsoft.com/office/powerpoint/2010/main" val="284912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D6F1A-AA82-712A-295A-031596AC12B2}"/>
              </a:ext>
            </a:extLst>
          </p:cNvPr>
          <p:cNvSpPr txBox="1"/>
          <p:nvPr/>
        </p:nvSpPr>
        <p:spPr>
          <a:xfrm>
            <a:off x="1086550" y="2828836"/>
            <a:ext cx="4915643" cy="2585323"/>
          </a:xfrm>
          <a:prstGeom prst="rect">
            <a:avLst/>
          </a:prstGeom>
          <a:noFill/>
        </p:spPr>
        <p:txBody>
          <a:bodyPr wrap="square" rtlCol="0">
            <a:spAutoFit/>
          </a:bodyPr>
          <a:lstStyle/>
          <a:p>
            <a:r>
              <a:rPr lang="en-US" b="1" dirty="0"/>
              <a:t>Spotify (Coll. Filtering) </a:t>
            </a:r>
            <a:r>
              <a:rPr lang="en-US" dirty="0"/>
              <a:t>– </a:t>
            </a:r>
            <a:r>
              <a:rPr lang="en-GB" dirty="0"/>
              <a:t>"We can understand songs to recommend to a user by looking at what other users with similar tastes are listening to." The algorithm simply compares users' listening history: if user A has enjoyed songs X, Y and Z, and user B has enjoyed songs X and Y (but haven't heard Z yet), we should recommend song Z to them. (</a:t>
            </a:r>
            <a:r>
              <a:rPr lang="en-GB" dirty="0" err="1"/>
              <a:t>Pastukhov</a:t>
            </a:r>
            <a:r>
              <a:rPr lang="en-GB" dirty="0"/>
              <a:t>, 2022)</a:t>
            </a:r>
            <a:endParaRPr lang="en-US" dirty="0"/>
          </a:p>
        </p:txBody>
      </p:sp>
    </p:spTree>
    <p:extLst>
      <p:ext uri="{BB962C8B-B14F-4D97-AF65-F5344CB8AC3E}">
        <p14:creationId xmlns:p14="http://schemas.microsoft.com/office/powerpoint/2010/main" val="5126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16-9-windows-en-zonder-slidenr.potx" id="{5645C78E-DCC0-4804-BE8B-40C139620344}" vid="{DC053DBD-0566-4219-8108-7D3FAEDF83B1}"/>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8E77E9BB20574C88F1A51905EBD0AF" ma:contentTypeVersion="2" ma:contentTypeDescription="Create a new document." ma:contentTypeScope="" ma:versionID="2fd0fa924a9e82cd60e1feff1e189b11">
  <xsd:schema xmlns:xsd="http://www.w3.org/2001/XMLSchema" xmlns:xs="http://www.w3.org/2001/XMLSchema" xmlns:p="http://schemas.microsoft.com/office/2006/metadata/properties" xmlns:ns2="01a1795b-c314-4f6e-9e61-ae7877c66689" targetNamespace="http://schemas.microsoft.com/office/2006/metadata/properties" ma:root="true" ma:fieldsID="312e5ddb972235c6e69e0cbbfcd395b3" ns2:_="">
    <xsd:import namespace="01a1795b-c314-4f6e-9e61-ae7877c666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a1795b-c314-4f6e-9e61-ae7877c66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89FBFB-9829-4960-B574-BA25F32F5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a1795b-c314-4f6e-9e61-ae7877c666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ABCAEF-D5A0-4535-AD83-587F03E189BF}">
  <ds:schemaRefs>
    <ds:schemaRef ds:uri="http://schemas.microsoft.com/sharepoint/v3/contenttype/forms"/>
  </ds:schemaRefs>
</ds:datastoreItem>
</file>

<file path=customXml/itemProps3.xml><?xml version="1.0" encoding="utf-8"?>
<ds:datastoreItem xmlns:ds="http://schemas.openxmlformats.org/officeDocument/2006/customXml" ds:itemID="{D52D4775-B13D-4BD4-89B1-2E5B7CFBB179}">
  <ds:schemaRefs>
    <ds:schemaRef ds:uri="http://schemas.microsoft.com/office/2006/documentManagement/types"/>
    <ds:schemaRef ds:uri="http://purl.org/dc/elements/1.1/"/>
    <ds:schemaRef ds:uri="http://schemas.microsoft.com/office/infopath/2007/PartnerControls"/>
    <ds:schemaRef ds:uri="01a1795b-c314-4f6e-9e61-ae7877c66689"/>
    <ds:schemaRef ds:uri="http://www.w3.org/XML/1998/namespace"/>
    <ds:schemaRef ds:uri="http://purl.org/dc/terms/"/>
    <ds:schemaRef ds:uri="http://purl.org/dc/dcmityp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Corporate template-set Universiteit Leiden</Template>
  <TotalTime>790</TotalTime>
  <Words>1517</Words>
  <Application>Microsoft Office PowerPoint</Application>
  <PresentationFormat>Custom</PresentationFormat>
  <Paragraphs>139</Paragraphs>
  <Slides>28</Slides>
  <Notes>2</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Corporate template-set Universiteit Leiden</vt:lpstr>
      <vt:lpstr>News Recommender Systems</vt:lpstr>
      <vt:lpstr>News recommenders explained</vt:lpstr>
      <vt:lpstr>Challenges to explain </vt:lpstr>
      <vt:lpstr>Challenges to explain </vt:lpstr>
      <vt:lpstr>Challenges to explain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Platforms and publishers relation</vt:lpstr>
      <vt:lpstr>The rise of conversational agents </vt:lpstr>
      <vt:lpstr>Definitions and types of CAs (chatbots, voice assistants, virtual agents)</vt:lpstr>
      <vt:lpstr>Conversational agents in the media ecosystem</vt:lpstr>
      <vt:lpstr>Key players in the market and their impact on the media landscape</vt:lpstr>
      <vt:lpstr>Advantages of news consumption via CAs</vt:lpstr>
      <vt:lpstr>Challenges of CAs</vt:lpstr>
      <vt:lpstr>How do conversational agents influence issue salience?  </vt:lpstr>
      <vt:lpstr>Why are conversational agents (CAs) important for the media?</vt:lpstr>
      <vt:lpstr>How CAs can influence issue salience?</vt:lpstr>
      <vt:lpstr>What would be the role of CAs in a bigger picture?</vt:lpstr>
      <vt:lpstr>News Recommender Systems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Journalism</dc:title>
  <dc:creator>Dodds Rojas, T. (Tomás)</dc:creator>
  <cp:lastModifiedBy>Dodds Rojas, T. (Tomás)</cp:lastModifiedBy>
  <cp:revision>2</cp:revision>
  <dcterms:created xsi:type="dcterms:W3CDTF">2024-02-15T09:00:07Z</dcterms:created>
  <dcterms:modified xsi:type="dcterms:W3CDTF">2025-01-29T12:45:44Z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0x010100798E77E9BB20574C88F1A51905EBD0AF</vt:lpwstr>
  </property>
</Properties>
</file>